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slideLayouts/slideLayout5.xml" ContentType="application/vnd.openxmlformats-officedocument.presentationml.slideLayout+xml"/>
  <Override PartName="/ppt/theme/theme3.xml" ContentType="application/vnd.openxmlformats-officedocument.theme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  <p:sldMasterId id="2147483662" r:id="rId5"/>
    <p:sldMasterId id="2147483664" r:id="rId6"/>
    <p:sldMasterId id="2147483739" r:id="rId7"/>
  </p:sldMasterIdLst>
  <p:notesMasterIdLst>
    <p:notesMasterId r:id="rId31"/>
  </p:notesMasterIdLst>
  <p:sldIdLst>
    <p:sldId id="256" r:id="rId8"/>
    <p:sldId id="257" r:id="rId9"/>
    <p:sldId id="275" r:id="rId10"/>
    <p:sldId id="283" r:id="rId11"/>
    <p:sldId id="282" r:id="rId12"/>
    <p:sldId id="291" r:id="rId13"/>
    <p:sldId id="292" r:id="rId14"/>
    <p:sldId id="276" r:id="rId15"/>
    <p:sldId id="277" r:id="rId16"/>
    <p:sldId id="293" r:id="rId17"/>
    <p:sldId id="279" r:id="rId18"/>
    <p:sldId id="280" r:id="rId19"/>
    <p:sldId id="284" r:id="rId20"/>
    <p:sldId id="285" r:id="rId21"/>
    <p:sldId id="286" r:id="rId22"/>
    <p:sldId id="287" r:id="rId23"/>
    <p:sldId id="288" r:id="rId24"/>
    <p:sldId id="289" r:id="rId25"/>
    <p:sldId id="278" r:id="rId26"/>
    <p:sldId id="290" r:id="rId27"/>
    <p:sldId id="294" r:id="rId28"/>
    <p:sldId id="274" r:id="rId29"/>
    <p:sldId id="265" r:id="rId30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216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3CC"/>
    <a:srgbClr val="F0265D"/>
    <a:srgbClr val="EBAFB5"/>
    <a:srgbClr val="F4D3D6"/>
    <a:srgbClr val="F9E8EA"/>
    <a:srgbClr val="020000"/>
    <a:srgbClr val="3030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F7CD81B-9991-41C1-A0A6-DBE51D583FEA}" v="8" dt="2022-11-03T17:15:25.485"/>
    <p1510:client id="{1039E44F-5CB9-4019-BC58-D0D48DF3F0F3}" v="1" dt="2022-09-01T15:10:42.21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2880"/>
        <p:guide orient="horz" pos="2161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21" Type="http://schemas.openxmlformats.org/officeDocument/2006/relationships/slide" Target="slides/slide14.xml"/><Relationship Id="rId34" Type="http://schemas.openxmlformats.org/officeDocument/2006/relationships/theme" Target="theme/theme1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slide" Target="slides/slide22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microsoft.com/office/2016/11/relationships/changesInfo" Target="changesInfos/changesInfo1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tableStyles" Target="tableStyles.xml"/><Relationship Id="rId8" Type="http://schemas.openxmlformats.org/officeDocument/2006/relationships/slide" Target="slides/slide1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ilherme Garcia" userId="S::rm87192@fiap.com.br::1806bc05-3f45-4cad-afeb-8bfcbb6e0507" providerId="AD" clId="Web-{1039E44F-5CB9-4019-BC58-D0D48DF3F0F3}"/>
    <pc:docChg chg="sldOrd">
      <pc:chgData name="Guilherme Garcia" userId="S::rm87192@fiap.com.br::1806bc05-3f45-4cad-afeb-8bfcbb6e0507" providerId="AD" clId="Web-{1039E44F-5CB9-4019-BC58-D0D48DF3F0F3}" dt="2022-09-01T15:10:42.211" v="0"/>
      <pc:docMkLst>
        <pc:docMk/>
      </pc:docMkLst>
      <pc:sldChg chg="ord">
        <pc:chgData name="Guilherme Garcia" userId="S::rm87192@fiap.com.br::1806bc05-3f45-4cad-afeb-8bfcbb6e0507" providerId="AD" clId="Web-{1039E44F-5CB9-4019-BC58-D0D48DF3F0F3}" dt="2022-09-01T15:10:42.211" v="0"/>
        <pc:sldMkLst>
          <pc:docMk/>
          <pc:sldMk cId="0" sldId="282"/>
        </pc:sldMkLst>
      </pc:sldChg>
    </pc:docChg>
  </pc:docChgLst>
  <pc:docChgLst>
    <pc:chgData name="Guilherme Garcia" userId="S::rm87192@fiap.com.br::1806bc05-3f45-4cad-afeb-8bfcbb6e0507" providerId="AD" clId="Web-{0F7CD81B-9991-41C1-A0A6-DBE51D583FEA}"/>
    <pc:docChg chg="addSld delSld">
      <pc:chgData name="Guilherme Garcia" userId="S::rm87192@fiap.com.br::1806bc05-3f45-4cad-afeb-8bfcbb6e0507" providerId="AD" clId="Web-{0F7CD81B-9991-41C1-A0A6-DBE51D583FEA}" dt="2022-11-03T17:15:23.876" v="1"/>
      <pc:docMkLst>
        <pc:docMk/>
      </pc:docMkLst>
      <pc:sldChg chg="add del">
        <pc:chgData name="Guilherme Garcia" userId="S::rm87192@fiap.com.br::1806bc05-3f45-4cad-afeb-8bfcbb6e0507" providerId="AD" clId="Web-{0F7CD81B-9991-41C1-A0A6-DBE51D583FEA}" dt="2022-11-03T17:15:23.876" v="1"/>
        <pc:sldMkLst>
          <pc:docMk/>
          <pc:sldMk cId="0" sldId="286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498697-E7EB-B84D-9726-13965ED94444}" type="datetimeFigureOut">
              <a:rPr lang="en-US" smtClean="0"/>
              <a:pPr/>
              <a:t>11/3/2022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C6CD5E-26BD-9B45-BB2F-78648736C27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2882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96F8C6B-E735-4A3E-9395-3564E6BF7B7D}" type="slidenum">
              <a:rPr lang="pt-BR" smtClean="0"/>
              <a:pPr/>
              <a:t>3</a:t>
            </a:fld>
            <a:endParaRPr lang="pt-BR"/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algn="just" eaLnBrk="1" hangingPunct="1"/>
            <a:r>
              <a:rPr lang="pt-BR"/>
              <a:t>Tipos:</a:t>
            </a:r>
          </a:p>
          <a:p>
            <a:pPr algn="just" eaLnBrk="1" hangingPunct="1">
              <a:buFontTx/>
              <a:buChar char="-"/>
            </a:pPr>
            <a:r>
              <a:rPr lang="pt-BR"/>
              <a:t> Operacional</a:t>
            </a:r>
          </a:p>
          <a:p>
            <a:pPr algn="just" eaLnBrk="1" hangingPunct="1">
              <a:buFontTx/>
              <a:buChar char="-"/>
            </a:pPr>
            <a:r>
              <a:rPr lang="pt-BR"/>
              <a:t> Colaborativo</a:t>
            </a:r>
          </a:p>
          <a:p>
            <a:pPr algn="just" eaLnBrk="1" hangingPunct="1">
              <a:buFontTx/>
              <a:buChar char="-"/>
            </a:pPr>
            <a:r>
              <a:rPr lang="pt-BR"/>
              <a:t> Analítico </a:t>
            </a:r>
          </a:p>
          <a:p>
            <a:pPr algn="just" eaLnBrk="1" hangingPunct="1">
              <a:buFontTx/>
              <a:buChar char="-"/>
            </a:pPr>
            <a:endParaRPr lang="pt-BR"/>
          </a:p>
          <a:p>
            <a:pPr algn="l"/>
            <a:endParaRPr lang="pt-BR" sz="1800" b="0" i="0" u="none" strike="noStrike" baseline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r>
              <a:rPr lang="pt-BR" sz="1800" b="0" i="0" u="none" strike="noStrike" baseline="0">
                <a:latin typeface="Calibri" panose="020F0502020204030204" pitchFamily="34" charset="0"/>
              </a:rPr>
              <a:t>Oito componentes básicos essenciais do CRM, são eles:</a:t>
            </a:r>
          </a:p>
          <a:p>
            <a:r>
              <a:rPr lang="pt-BR" sz="1800" b="0" i="0" u="none" strike="noStrike" baseline="0">
                <a:latin typeface="Wingdings" panose="05000000000000000000" pitchFamily="2" charset="2"/>
              </a:rPr>
              <a:t>-</a:t>
            </a:r>
            <a:r>
              <a:rPr lang="pt-BR" sz="1800" b="0" i="0" u="none" strike="noStrike" baseline="0">
                <a:latin typeface="Calibri" panose="020F0502020204030204" pitchFamily="34" charset="0"/>
              </a:rPr>
              <a:t>Visões;                                                -Experiência do Cliente; </a:t>
            </a:r>
          </a:p>
          <a:p>
            <a:r>
              <a:rPr lang="pt-BR" sz="1800" b="0" i="0" u="none" strike="noStrike" baseline="0">
                <a:latin typeface="Wingdings" panose="05000000000000000000" pitchFamily="2" charset="2"/>
              </a:rPr>
              <a:t>-</a:t>
            </a:r>
            <a:r>
              <a:rPr lang="pt-BR" sz="1800" b="0" i="0" u="none" strike="noStrike" baseline="0">
                <a:latin typeface="Calibri" panose="020F0502020204030204" pitchFamily="34" charset="0"/>
              </a:rPr>
              <a:t>Estratégias;                                         -Processos;</a:t>
            </a:r>
          </a:p>
          <a:p>
            <a:r>
              <a:rPr lang="pt-BR" sz="1800" b="0" i="0" u="none" strike="noStrike" baseline="0">
                <a:latin typeface="Wingdings" panose="05000000000000000000" pitchFamily="2" charset="2"/>
              </a:rPr>
              <a:t>-</a:t>
            </a:r>
            <a:r>
              <a:rPr lang="pt-BR" sz="1800" b="0" i="0" u="none" strike="noStrike" baseline="0">
                <a:latin typeface="Calibri" panose="020F0502020204030204" pitchFamily="34" charset="0"/>
              </a:rPr>
              <a:t>Métricas;                                             -Informação; </a:t>
            </a:r>
          </a:p>
          <a:p>
            <a:r>
              <a:rPr lang="pt-BR" sz="1800" b="0" i="0" u="none" strike="noStrike" baseline="0">
                <a:latin typeface="Wingdings" panose="05000000000000000000" pitchFamily="2" charset="2"/>
              </a:rPr>
              <a:t>-</a:t>
            </a:r>
            <a:r>
              <a:rPr lang="pt-BR" sz="1800" b="0" i="0" u="none" strike="noStrike" baseline="0">
                <a:latin typeface="Calibri" panose="020F0502020204030204" pitchFamily="34" charset="0"/>
              </a:rPr>
              <a:t>Colaboração;                                      -Tecnologia.</a:t>
            </a:r>
          </a:p>
          <a:p>
            <a:pPr algn="just" eaLnBrk="1" hangingPunct="1">
              <a:buFontTx/>
              <a:buChar char="-"/>
            </a:pPr>
            <a:endParaRPr lang="pt-BR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C6CD5E-26BD-9B45-BB2F-78648736C277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7271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C6CD5E-26BD-9B45-BB2F-78648736C277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6496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pt-BR" sz="1800" b="0" i="0" u="none" strike="noStrike" baseline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pt-BR" sz="1800" b="0" i="0" u="none" strike="noStrike" baseline="0">
                <a:latin typeface="Arial" panose="020B0604020202020204" pitchFamily="34" charset="0"/>
              </a:rPr>
              <a:t>O CRM é o maior mercado de software do mundo, e cada vez mais tem </a:t>
            </a:r>
          </a:p>
          <a:p>
            <a:r>
              <a:rPr lang="pt-BR" sz="1800" b="0" i="0" u="none" strike="noStrike" baseline="0">
                <a:latin typeface="Arial" panose="020B0604020202020204" pitchFamily="34" charset="0"/>
              </a:rPr>
              <a:t>provado ser o melhor ativo tecnológico no qual as empresas podem investir.</a:t>
            </a:r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C6CD5E-26BD-9B45-BB2F-78648736C277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56368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C6CD5E-26BD-9B45-BB2F-78648736C277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2354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800" b="0" i="0" u="none" strike="noStrike" baseline="0">
                <a:latin typeface="Calibri" panose="020F0502020204030204" pitchFamily="34" charset="0"/>
              </a:rPr>
              <a:t>Todas as informações são Requisito para um bom programador.</a:t>
            </a:r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C6CD5E-26BD-9B45-BB2F-78648736C277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8656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800" b="0" i="0" u="none" strike="noStrike" baseline="0">
                <a:latin typeface="Calibri" panose="020F0502020204030204" pitchFamily="34" charset="0"/>
              </a:rPr>
              <a:t>Isso é um teste...</a:t>
            </a:r>
          </a:p>
          <a:p>
            <a:endParaRPr lang="pt-BR" sz="1800" b="0" i="0" u="none" strike="noStrike" baseline="0">
              <a:latin typeface="Calibri" panose="020F0502020204030204" pitchFamily="34" charset="0"/>
            </a:endParaRPr>
          </a:p>
          <a:p>
            <a:r>
              <a:rPr lang="pt-BR" sz="1800" b="0" i="0" u="none" strike="noStrike" baseline="0">
                <a:latin typeface="Calibri" panose="020F0502020204030204" pitchFamily="34" charset="0"/>
              </a:rPr>
              <a:t>contar os passes do time branco... Resposta:13 (mint.32)</a:t>
            </a:r>
          </a:p>
          <a:p>
            <a:endParaRPr lang="pt-BR" sz="1800" b="0" i="0" u="none" strike="noStrike" baseline="0">
              <a:latin typeface="Calibri" panose="020F0502020204030204" pitchFamily="34" charset="0"/>
            </a:endParaRPr>
          </a:p>
          <a:p>
            <a:r>
              <a:rPr lang="pt-BR" sz="1800" b="0" i="0" u="none" strike="noStrike" baseline="0">
                <a:latin typeface="Calibri" panose="020F0502020204030204" pitchFamily="34" charset="0"/>
              </a:rPr>
              <a:t>Mas o que gostaria de saber mesmo é se vocês viram o GORILA </a:t>
            </a:r>
            <a:r>
              <a:rPr lang="pt-BR" sz="1800" b="0" i="0" u="none" strike="noStrike" baseline="0" err="1">
                <a:latin typeface="Calibri" panose="020F0502020204030204" pitchFamily="34" charset="0"/>
              </a:rPr>
              <a:t>faixa-preta</a:t>
            </a:r>
            <a:r>
              <a:rPr lang="pt-BR" sz="1800" b="0" i="0" u="none" strike="noStrike" baseline="0">
                <a:latin typeface="Calibri" panose="020F0502020204030204" pitchFamily="34" charset="0"/>
              </a:rPr>
              <a:t>?</a:t>
            </a:r>
          </a:p>
          <a:p>
            <a:r>
              <a:rPr lang="pt-BR" sz="1800" b="0" i="0" u="none" strike="noStrike" baseline="0">
                <a:latin typeface="Calibri" panose="020F0502020204030204" pitchFamily="34" charset="0"/>
              </a:rPr>
              <a:t>Não perca o óbvio...</a:t>
            </a:r>
          </a:p>
          <a:p>
            <a:r>
              <a:rPr lang="pt-BR" sz="1800" b="0" i="0" u="none" strike="noStrike" baseline="0">
                <a:latin typeface="Calibri" panose="020F0502020204030204" pitchFamily="34" charset="0"/>
              </a:rPr>
              <a:t>certifique-se de que sua equipe de marketing não perca o óbvio com si </a:t>
            </a:r>
            <a:r>
              <a:rPr lang="pt-BR" sz="1800" b="0" i="0" u="none" strike="noStrike" baseline="0" err="1">
                <a:latin typeface="Calibri" panose="020F0502020204030204" pitchFamily="34" charset="0"/>
              </a:rPr>
              <a:t>pees</a:t>
            </a:r>
            <a:r>
              <a:rPr lang="pt-BR" sz="1800" b="0" i="0" u="none" strike="noStrike" baseline="0">
                <a:latin typeface="Calibri" panose="020F0502020204030204" pitchFamily="34" charset="0"/>
              </a:rPr>
              <a:t> novos e poderosos CRM identificando as tendências principais e agindo com base nelas se tornará uma segunda natureza para sua equipe de marketing, graças aos novos recursos inovadores e uma interface de usuário incrivelmente intuitiva. Eles verão um gorila </a:t>
            </a:r>
            <a:r>
              <a:rPr lang="pt-BR" sz="1800" b="0" i="0" u="none" strike="noStrike" baseline="0" err="1">
                <a:latin typeface="Calibri" panose="020F0502020204030204" pitchFamily="34" charset="0"/>
              </a:rPr>
              <a:t>blackbelt</a:t>
            </a:r>
            <a:r>
              <a:rPr lang="pt-BR" sz="1800" b="0" i="0" u="none" strike="noStrike" baseline="0">
                <a:latin typeface="Calibri" panose="020F0502020204030204" pitchFamily="34" charset="0"/>
              </a:rPr>
              <a:t> vindo de uma milha de distância. ASAP CRM dê uma olhada mais de perto.</a:t>
            </a:r>
          </a:p>
          <a:p>
            <a:endParaRPr lang="pt-BR" sz="1800" b="0" i="0" u="none" strike="noStrike" baseline="0">
              <a:latin typeface="Calibri" panose="020F0502020204030204" pitchFamily="34" charset="0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C6CD5E-26BD-9B45-BB2F-78648736C277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4536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A980623-EBFF-4BE9-8A33-9108EEBD8642}" type="slidenum">
              <a:rPr lang="pt-BR" smtClean="0"/>
              <a:pPr/>
              <a:t>12</a:t>
            </a:fld>
            <a:endParaRPr lang="pt-BR"/>
          </a:p>
        </p:txBody>
      </p:sp>
      <p:sp>
        <p:nvSpPr>
          <p:cNvPr id="22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pt-BR" b="1"/>
              <a:t>Cross-</a:t>
            </a:r>
            <a:r>
              <a:rPr lang="pt-BR" b="1" err="1"/>
              <a:t>selling</a:t>
            </a:r>
            <a:r>
              <a:rPr lang="pt-BR" b="1"/>
              <a:t> (</a:t>
            </a:r>
            <a:r>
              <a:rPr lang="pt-BR" b="1">
                <a:solidFill>
                  <a:srgbClr val="0070C0"/>
                </a:solidFill>
              </a:rPr>
              <a:t>venda cruzada)</a:t>
            </a:r>
            <a:endParaRPr lang="pt-BR" b="1"/>
          </a:p>
          <a:p>
            <a:pPr eaLnBrk="1" hangingPunct="1"/>
            <a:r>
              <a:rPr lang="pt-BR"/>
              <a:t>A técnica utilizada por representantes telefônicos para vender um produto ou serviço adicional, durante um contato com o cliente. </a:t>
            </a:r>
          </a:p>
          <a:p>
            <a:pPr eaLnBrk="1" hangingPunct="1"/>
            <a:r>
              <a:rPr lang="pt-BR"/>
              <a:t>Vender mercadorias e serviços relacionados entre si para um cliente. Esse processo é somente uma das formas de aumentar a participação no cliente. Por exemplo: Em um banco, quando houver um grande depósito, o gatilho acionaria uma pessoa de vendas para ligar ao cliente e perguntar se ele estaria interessado em opções de investimento. </a:t>
            </a:r>
          </a:p>
          <a:p>
            <a:pPr eaLnBrk="1" hangingPunct="1"/>
            <a:endParaRPr lang="pt-BR"/>
          </a:p>
          <a:p>
            <a:pPr eaLnBrk="1" hangingPunct="1"/>
            <a:r>
              <a:rPr lang="pt-BR" b="1" err="1"/>
              <a:t>Up-selling</a:t>
            </a:r>
            <a:endParaRPr lang="pt-BR" b="1"/>
          </a:p>
          <a:p>
            <a:pPr eaLnBrk="1" hangingPunct="1"/>
            <a:r>
              <a:rPr lang="pt-BR"/>
              <a:t>Técnica de venda na qual um vendedor tenta levar o cliente a comprar bens mais caros, superiores, extras e outras opções de forma a produzir uma venda mais rentável. 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pt-BR" sz="1800" b="0" i="0" u="none" strike="noStrike" baseline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r>
              <a:rPr lang="pt-BR" sz="1800" b="0" i="0" u="none" strike="noStrike" baseline="0">
                <a:latin typeface="Calibri" panose="020F0502020204030204" pitchFamily="34" charset="0"/>
              </a:rPr>
              <a:t>Exemplo: O Banco Pan... Ao conversamos com o seu cliente e colaboradores e entender a dificuldade dele de receber sempre solicitações de atualização de dados ao adquirir um novo produtor...Imagina ele logo após ter a solução para minimizar esses transtorno. </a:t>
            </a:r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C6CD5E-26BD-9B45-BB2F-78648736C277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0797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C6CD5E-26BD-9B45-BB2F-78648736C277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0213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323528" y="44626"/>
            <a:ext cx="7272808" cy="720079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pt-BR"/>
              <a:t>Slide 1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79512" y="908721"/>
            <a:ext cx="8712968" cy="5328592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x-none"/>
              <a:t>Click to edit Master subtitle style</a:t>
            </a:r>
            <a:endParaRPr lang="pt-B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DC2E43-1104-4361-9C00-4DD9ABBC5D8F}" type="datetimeFigureOut">
              <a:rPr lang="pt-BR" smtClean="0"/>
              <a:pPr/>
              <a:t>03/11/2022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B9FE3-D63C-4A40-B010-4651D12E128D}" type="slidenum">
              <a:rPr lang="pt-BR" smtClean="0"/>
              <a:pPr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118232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DC2E43-1104-4361-9C00-4DD9ABBC5D8F}" type="datetimeFigureOut">
              <a:rPr lang="pt-BR" smtClean="0"/>
              <a:pPr/>
              <a:t>03/11/2022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B9FE3-D63C-4A40-B010-4651D12E128D}" type="slidenum">
              <a:rPr lang="pt-BR" smtClean="0"/>
              <a:pPr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143957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0825E-4A15-4D39-8176-1F07E904CB30}" type="datetimeFigureOut">
              <a:rPr lang="en-US" smtClean="0"/>
              <a:pPr/>
              <a:t>11/3/2022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4AAA4-6363-4581-962D-1ACCC2D600C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6296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1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DC2E43-1104-4361-9C00-4DD9ABBC5D8F}" type="datetimeFigureOut">
              <a:rPr lang="pt-BR" smtClean="0"/>
              <a:pPr/>
              <a:t>03/11/2022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B9FE3-D63C-4A40-B010-4651D12E128D}" type="slidenum">
              <a:rPr lang="pt-BR" smtClean="0"/>
              <a:pPr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873397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DC2E43-1104-4361-9C00-4DD9ABBC5D8F}" type="datetimeFigureOut">
              <a:rPr lang="pt-BR" smtClean="0"/>
              <a:pPr/>
              <a:t>03/11/2022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B9FE3-D63C-4A40-B010-4651D12E128D}" type="slidenum">
              <a:rPr lang="pt-BR" smtClean="0"/>
              <a:pPr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037524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DC2E43-1104-4361-9C00-4DD9ABBC5D8F}" type="datetimeFigureOut">
              <a:rPr lang="pt-BR" smtClean="0"/>
              <a:pPr/>
              <a:t>03/11/2022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B9FE3-D63C-4A40-B010-4651D12E128D}" type="slidenum">
              <a:rPr lang="pt-BR" smtClean="0"/>
              <a:pPr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698760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DC2E43-1104-4361-9C00-4DD9ABBC5D8F}" type="datetimeFigureOut">
              <a:rPr lang="pt-BR" smtClean="0"/>
              <a:pPr/>
              <a:t>03/11/2022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B9FE3-D63C-4A40-B010-4651D12E128D}" type="slidenum">
              <a:rPr lang="pt-BR" smtClean="0"/>
              <a:pPr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833562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ítulo, text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33400" y="955675"/>
            <a:ext cx="8229600" cy="457201"/>
          </a:xfrm>
        </p:spPr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half" idx="1"/>
          </p:nvPr>
        </p:nvSpPr>
        <p:spPr>
          <a:xfrm>
            <a:off x="685800" y="1628775"/>
            <a:ext cx="3810000" cy="4679950"/>
          </a:xfrm>
        </p:spPr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28775"/>
            <a:ext cx="3810000" cy="4679950"/>
          </a:xfrm>
        </p:spPr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0"/>
          </p:nvPr>
        </p:nvSpPr>
        <p:spPr>
          <a:xfrm>
            <a:off x="3563938" y="6356350"/>
            <a:ext cx="4976812" cy="457201"/>
          </a:xfrm>
        </p:spPr>
        <p:txBody>
          <a:bodyPr/>
          <a:lstStyle>
            <a:lvl1pPr>
              <a:defRPr/>
            </a:lvl1pPr>
          </a:lstStyle>
          <a:p>
            <a:endParaRPr lang="pt-BR"/>
          </a:p>
          <a:p>
            <a:r>
              <a:rPr lang="en-US"/>
              <a:t>Professor Henrique Freitas - Semestre 2004/2 </a:t>
            </a:r>
            <a:endParaRPr lang="pt-B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895817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190502"/>
            <a:ext cx="7323138" cy="555625"/>
          </a:xfrm>
        </p:spPr>
        <p:txBody>
          <a:bodyPr/>
          <a:lstStyle/>
          <a:p>
            <a:r>
              <a:rPr lang="x-none"/>
              <a:t>Click to edit Master title style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41623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0" y="44625"/>
            <a:ext cx="7596336" cy="1224136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pt-BR"/>
              <a:t>Slide 2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475656" y="1340768"/>
            <a:ext cx="6192688" cy="4104457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1619672" y="44625"/>
            <a:ext cx="6120680" cy="1008112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pt-BR"/>
              <a:t>Slide 3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47664" y="1268761"/>
            <a:ext cx="6192688" cy="4176464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x-none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9D725-AF79-4FB6-8D02-83EAC61E3211}" type="datetimeFigureOut">
              <a:rPr lang="en-US" smtClean="0"/>
              <a:pPr/>
              <a:t>11/3/2022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629CB-7937-4506-A327-ACF88B95BB0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8566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DC2E43-1104-4361-9C00-4DD9ABBC5D8F}" type="datetimeFigureOut">
              <a:rPr lang="pt-BR" smtClean="0"/>
              <a:pPr/>
              <a:t>03/11/2022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B9FE3-D63C-4A40-B010-4651D12E128D}" type="slidenum">
              <a:rPr lang="pt-BR" smtClean="0"/>
              <a:pPr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585481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4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9D725-AF79-4FB6-8D02-83EAC61E3211}" type="datetimeFigureOut">
              <a:rPr lang="en-US" smtClean="0"/>
              <a:pPr/>
              <a:t>11/3/2022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629CB-7937-4506-A327-ACF88B95BB0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828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DC2E43-1104-4361-9C00-4DD9ABBC5D8F}" type="datetimeFigureOut">
              <a:rPr lang="pt-BR" smtClean="0"/>
              <a:pPr/>
              <a:t>03/11/2022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B9FE3-D63C-4A40-B010-4651D12E128D}" type="slidenum">
              <a:rPr lang="pt-BR" smtClean="0"/>
              <a:pPr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382924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eg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4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5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7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15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DC2E43-1104-4361-9C00-4DD9ABBC5D8F}" type="datetimeFigureOut">
              <a:rPr lang="pt-BR" smtClean="0"/>
              <a:pPr/>
              <a:t>03/11/2022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BB9FE3-D63C-4A40-B010-4651D12E128D}" type="slidenum">
              <a:rPr lang="pt-BR" smtClean="0"/>
              <a:pPr/>
              <a:t>‹#›</a:t>
            </a:fld>
            <a:endParaRPr lang="pt-BR"/>
          </a:p>
        </p:txBody>
      </p:sp>
      <p:pic>
        <p:nvPicPr>
          <p:cNvPr id="2050" name="Picture 2" descr="K:\Júnior\B.I\FIAP Shift\Template 4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0"/>
            <a:ext cx="9144000" cy="6858001"/>
          </a:xfrm>
          <a:prstGeom prst="rect">
            <a:avLst/>
          </a:prstGeom>
          <a:noFill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7" r:id="rId2"/>
    <p:sldLayoutId id="2147483668" r:id="rId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F66E0A-C854-4299-A8D3-265B33E61F69}" type="datetimeFigureOut">
              <a:rPr lang="pt-BR" smtClean="0"/>
              <a:pPr/>
              <a:t>03/11/2022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79B6C0-1EBF-4909-A23C-2B4E6C0F9776}" type="slidenum">
              <a:rPr lang="pt-BR" smtClean="0"/>
              <a:pPr/>
              <a:t>‹#›</a:t>
            </a:fld>
            <a:endParaRPr lang="pt-BR"/>
          </a:p>
        </p:txBody>
      </p:sp>
      <p:pic>
        <p:nvPicPr>
          <p:cNvPr id="3074" name="Picture 2" descr="K:\Júnior\B.I\FIAP Shift\Template 2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"/>
            <a:ext cx="9144000" cy="6858000"/>
          </a:xfrm>
          <a:prstGeom prst="rect">
            <a:avLst/>
          </a:prstGeom>
          <a:noFill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B5FC2F-4F59-4DA4-9C31-80974F5350D2}" type="datetimeFigureOut">
              <a:rPr lang="pt-BR" smtClean="0"/>
              <a:pPr/>
              <a:t>03/11/2022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8BDE16-AB64-4071-8A5E-208E5097AA46}" type="slidenum">
              <a:rPr lang="pt-BR" smtClean="0"/>
              <a:pPr/>
              <a:t>‹#›</a:t>
            </a:fld>
            <a:endParaRPr lang="pt-BR"/>
          </a:p>
        </p:txBody>
      </p:sp>
      <p:pic>
        <p:nvPicPr>
          <p:cNvPr id="4098" name="Picture 2" descr="K:\Júnior\B.I\FIAP Shift\Template 3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-99392"/>
            <a:ext cx="9276524" cy="6957393"/>
          </a:xfrm>
          <a:prstGeom prst="rect">
            <a:avLst/>
          </a:prstGeom>
          <a:noFill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DC2E43-1104-4361-9C00-4DD9ABBC5D8F}" type="datetimeFigureOut">
              <a:rPr lang="pt-BR" smtClean="0"/>
              <a:pPr/>
              <a:t>03/11/2022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BB9FE3-D63C-4A40-B010-4651D12E128D}" type="slidenum">
              <a:rPr lang="pt-BR" smtClean="0"/>
              <a:pPr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710622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45" r:id="rId6"/>
    <p:sldLayoutId id="2147483746" r:id="rId7"/>
    <p:sldLayoutId id="2147483747" r:id="rId8"/>
    <p:sldLayoutId id="2147483748" r:id="rId9"/>
    <p:sldLayoutId id="2147483749" r:id="rId10"/>
    <p:sldLayoutId id="2147483750" r:id="rId11"/>
    <p:sldLayoutId id="2147483751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GchfVy6hgVA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6.e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emf"/><Relationship Id="rId3" Type="http://schemas.openxmlformats.org/officeDocument/2006/relationships/hyperlink" Target="https://help.sap.com/viewer/product/SAP_CUSTOMER_RELATIONSHIP_MANAGEMENT/7.0.4.14/en-US?task=whats_new_task" TargetMode="External"/><Relationship Id="rId7" Type="http://schemas.openxmlformats.org/officeDocument/2006/relationships/image" Target="../media/image15.jpeg"/><Relationship Id="rId2" Type="http://schemas.openxmlformats.org/officeDocument/2006/relationships/hyperlink" Target="http://www.salesforce.com/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dynamics.microsoft.com/pt-br/" TargetMode="External"/><Relationship Id="rId5" Type="http://schemas.openxmlformats.org/officeDocument/2006/relationships/hyperlink" Target="https://www.sugarcrm.com/solutions/enterprise-on-premise/" TargetMode="External"/><Relationship Id="rId4" Type="http://schemas.openxmlformats.org/officeDocument/2006/relationships/hyperlink" Target="https://www.vtiger.com/sales-crm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NvXmbl--3qI" TargetMode="External"/><Relationship Id="rId2" Type="http://schemas.openxmlformats.org/officeDocument/2006/relationships/hyperlink" Target="http://www.youtube.com/watch?v=NvXmbl--3qI&amp;feature=related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6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3.png"/><Relationship Id="rId5" Type="http://schemas.openxmlformats.org/officeDocument/2006/relationships/hyperlink" Target="https://br.hubspot.com/crm/e010a-5?utm_content=e010a-5&amp;utm_source=google&amp;utm_medium=paid&amp;utm_term=crm_hubspot%20crm_PT&amp;utm_campaign=CRM_Portals_PT_Adwords_LATAM_BRAZIL_Brand-Terms_e_c_1049047659&amp;utm_id=250187334629&amp;gclid=EAIaIQobChMI-vSc-KT86AIVlQ6RCh1augp" TargetMode="External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hyperlink" Target="http://www.microsoft.com/en-us/dynamics/crm-test-drive-start.aspx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www.apqc.org/process-classification-framework" TargetMode="External"/><Relationship Id="rId5" Type="http://schemas.openxmlformats.org/officeDocument/2006/relationships/image" Target="../media/image6.emf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emf"/><Relationship Id="rId4" Type="http://schemas.openxmlformats.org/officeDocument/2006/relationships/image" Target="../media/image6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74041" y="3081535"/>
            <a:ext cx="5783223" cy="682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1982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4"/>
          <p:cNvSpPr>
            <a:spLocks noChangeArrowheads="1"/>
          </p:cNvSpPr>
          <p:nvPr/>
        </p:nvSpPr>
        <p:spPr bwMode="auto">
          <a:xfrm>
            <a:off x="685800" y="26035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endParaRPr lang="pt-BR" sz="3600">
              <a:solidFill>
                <a:schemeClr val="tx2"/>
              </a:solidFill>
            </a:endParaRPr>
          </a:p>
        </p:txBody>
      </p:sp>
      <p:sp>
        <p:nvSpPr>
          <p:cNvPr id="5123" name="Rectangle 5"/>
          <p:cNvSpPr>
            <a:spLocks noGrp="1" noChangeArrowheads="1"/>
          </p:cNvSpPr>
          <p:nvPr>
            <p:ph type="title"/>
          </p:nvPr>
        </p:nvSpPr>
        <p:spPr>
          <a:xfrm>
            <a:off x="684215" y="111833"/>
            <a:ext cx="6448752" cy="707886"/>
          </a:xfrm>
          <a:noFill/>
        </p:spPr>
        <p:txBody>
          <a:bodyPr vert="horz" wrap="none" lIns="91440" tIns="45720" rIns="91440" bIns="45720" rtlCol="0" anchor="ctr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defTabSz="914400"/>
            <a:r>
              <a:rPr lang="pt-BR" sz="4000">
                <a:solidFill>
                  <a:srgbClr val="00B050"/>
                </a:solidFill>
                <a:latin typeface="Arial" charset="0"/>
                <a:ea typeface="+mn-ea"/>
                <a:cs typeface="+mn-cs"/>
              </a:rPr>
              <a:t>CRM – Teste de Percepção</a:t>
            </a:r>
          </a:p>
        </p:txBody>
      </p:sp>
      <p:sp>
        <p:nvSpPr>
          <p:cNvPr id="5124" name="Text Box 8"/>
          <p:cNvSpPr txBox="1">
            <a:spLocks noChangeArrowheads="1"/>
          </p:cNvSpPr>
          <p:nvPr/>
        </p:nvSpPr>
        <p:spPr bwMode="auto">
          <a:xfrm>
            <a:off x="684215" y="5688155"/>
            <a:ext cx="792003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pt-BR">
                <a:hlinkClick r:id="rId3"/>
              </a:rPr>
              <a:t>http://www.youtube.com/watch?v=GchfVy6hgVA</a:t>
            </a:r>
            <a:endParaRPr lang="pt-BR"/>
          </a:p>
        </p:txBody>
      </p:sp>
      <p:pic>
        <p:nvPicPr>
          <p:cNvPr id="6" name="Picture 1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829019" y="329330"/>
            <a:ext cx="997107" cy="272893"/>
          </a:xfrm>
          <a:prstGeom prst="rect">
            <a:avLst/>
          </a:prstGeom>
        </p:spPr>
      </p:pic>
      <p:sp>
        <p:nvSpPr>
          <p:cNvPr id="7" name="Rectangle 3"/>
          <p:cNvSpPr/>
          <p:nvPr/>
        </p:nvSpPr>
        <p:spPr>
          <a:xfrm>
            <a:off x="8365985" y="6141018"/>
            <a:ext cx="789666" cy="410185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17"/>
          <p:cNvSpPr txBox="1"/>
          <p:nvPr/>
        </p:nvSpPr>
        <p:spPr>
          <a:xfrm>
            <a:off x="8426945" y="6216482"/>
            <a:ext cx="354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chemeClr val="bg1"/>
                </a:solidFill>
                <a:latin typeface="Gotham-Bold"/>
                <a:cs typeface="Gotham-Bold"/>
              </a:rPr>
              <a:t>10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962150" y="1662113"/>
            <a:ext cx="5219700" cy="3533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Rectangle 22">
            <a:extLst>
              <a:ext uri="{FF2B5EF4-FFF2-40B4-BE49-F238E27FC236}">
                <a16:creationId xmlns:a16="http://schemas.microsoft.com/office/drawing/2014/main" id="{74AAA2B1-6B66-8956-77E9-E75C8E126E1E}"/>
              </a:ext>
            </a:extLst>
          </p:cNvPr>
          <p:cNvSpPr/>
          <p:nvPr/>
        </p:nvSpPr>
        <p:spPr>
          <a:xfrm flipH="1">
            <a:off x="698042" y="-6350"/>
            <a:ext cx="45719" cy="806863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ChangeArrowheads="1"/>
          </p:cNvSpPr>
          <p:nvPr/>
        </p:nvSpPr>
        <p:spPr bwMode="auto">
          <a:xfrm>
            <a:off x="400190" y="-2406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endParaRPr lang="pt-BR" sz="3600">
              <a:solidFill>
                <a:schemeClr val="tx2"/>
              </a:solidFill>
            </a:endParaRP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title"/>
          </p:nvPr>
        </p:nvSpPr>
        <p:spPr>
          <a:xfrm>
            <a:off x="1470555" y="11515"/>
            <a:ext cx="5631670" cy="707886"/>
          </a:xfrm>
          <a:noFill/>
        </p:spPr>
        <p:txBody>
          <a:bodyPr vert="horz" wrap="none" lIns="91440" tIns="45720" rIns="91440" bIns="45720" rtlCol="0" anchor="ctr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defTabSz="914400"/>
            <a:r>
              <a:rPr lang="pt-BR" sz="4000">
                <a:solidFill>
                  <a:srgbClr val="00B050"/>
                </a:solidFill>
                <a:latin typeface="Arial" charset="0"/>
                <a:ea typeface="+mn-ea"/>
                <a:cs typeface="+mn-cs"/>
              </a:rPr>
              <a:t>CRM – Links - Produtos</a:t>
            </a:r>
          </a:p>
        </p:txBody>
      </p:sp>
      <p:sp>
        <p:nvSpPr>
          <p:cNvPr id="6148" name="Text Box 4"/>
          <p:cNvSpPr txBox="1">
            <a:spLocks noChangeArrowheads="1"/>
          </p:cNvSpPr>
          <p:nvPr/>
        </p:nvSpPr>
        <p:spPr bwMode="auto">
          <a:xfrm>
            <a:off x="684213" y="1173922"/>
            <a:ext cx="5903912" cy="57708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pt-BR" b="1"/>
              <a:t>SALESFORCE</a:t>
            </a:r>
          </a:p>
          <a:p>
            <a:pPr>
              <a:spcBef>
                <a:spcPct val="50000"/>
              </a:spcBef>
            </a:pPr>
            <a:r>
              <a:rPr lang="pt-BR">
                <a:hlinkClick r:id="rId2"/>
              </a:rPr>
              <a:t>http://www.salesforce.com</a:t>
            </a:r>
            <a:br>
              <a:rPr lang="pt-BR" b="1"/>
            </a:br>
            <a:endParaRPr lang="pt-BR" b="1"/>
          </a:p>
          <a:p>
            <a:pPr>
              <a:spcBef>
                <a:spcPct val="50000"/>
              </a:spcBef>
            </a:pPr>
            <a:r>
              <a:rPr lang="pt-BR" b="1"/>
              <a:t>SAP</a:t>
            </a:r>
          </a:p>
          <a:p>
            <a:pPr>
              <a:spcBef>
                <a:spcPct val="50000"/>
              </a:spcBef>
            </a:pPr>
            <a:r>
              <a:rPr lang="pt-BR">
                <a:hlinkClick r:id="rId3"/>
              </a:rPr>
              <a:t>https://help.sap.com/viewer/product/SAP_CUSTOMER_RELATIONSHIP_MANAGEMENT/7.0.4.14/en-US?task=whats_new_task</a:t>
            </a:r>
            <a:endParaRPr lang="pt-BR"/>
          </a:p>
          <a:p>
            <a:pPr>
              <a:spcBef>
                <a:spcPct val="50000"/>
              </a:spcBef>
            </a:pPr>
            <a:r>
              <a:rPr lang="pt-BR" b="1"/>
              <a:t>VTIGER</a:t>
            </a:r>
          </a:p>
          <a:p>
            <a:pPr>
              <a:spcBef>
                <a:spcPct val="50000"/>
              </a:spcBef>
            </a:pPr>
            <a:r>
              <a:rPr lang="pt-BR">
                <a:hlinkClick r:id="rId4"/>
              </a:rPr>
              <a:t>https://www.vtiger.com/sales-crm/ </a:t>
            </a:r>
            <a:r>
              <a:rPr lang="pt-BR"/>
              <a:t> </a:t>
            </a:r>
            <a:br>
              <a:rPr lang="pt-BR" b="1"/>
            </a:br>
            <a:endParaRPr lang="pt-BR" b="1"/>
          </a:p>
          <a:p>
            <a:pPr>
              <a:spcBef>
                <a:spcPct val="50000"/>
              </a:spcBef>
            </a:pPr>
            <a:r>
              <a:rPr lang="pt-BR" b="1"/>
              <a:t>SUGARCRM</a:t>
            </a:r>
          </a:p>
          <a:p>
            <a:pPr>
              <a:spcBef>
                <a:spcPct val="50000"/>
              </a:spcBef>
            </a:pPr>
            <a:r>
              <a:rPr lang="pt-BR">
                <a:hlinkClick r:id="rId5"/>
              </a:rPr>
              <a:t> https://www.sugarcrm.com/solutions/enterprise-on-premise/ </a:t>
            </a:r>
            <a:br>
              <a:rPr lang="pt-BR" b="1"/>
            </a:br>
            <a:endParaRPr lang="pt-BR" b="1"/>
          </a:p>
          <a:p>
            <a:pPr>
              <a:spcBef>
                <a:spcPct val="50000"/>
              </a:spcBef>
            </a:pPr>
            <a:r>
              <a:rPr lang="pt-BR" b="1"/>
              <a:t>MS-DYNAMICS</a:t>
            </a:r>
          </a:p>
          <a:p>
            <a:pPr>
              <a:spcBef>
                <a:spcPct val="50000"/>
              </a:spcBef>
            </a:pPr>
            <a:r>
              <a:rPr lang="pt-BR">
                <a:hlinkClick r:id="rId6"/>
              </a:rPr>
              <a:t>https://dynamics.microsoft.com/pt-br/</a:t>
            </a:r>
            <a:endParaRPr lang="pt-BR" b="1"/>
          </a:p>
        </p:txBody>
      </p:sp>
      <p:pic>
        <p:nvPicPr>
          <p:cNvPr id="6149" name="Picture 6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859590" y="2349501"/>
            <a:ext cx="1774825" cy="2579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1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829019" y="329330"/>
            <a:ext cx="997107" cy="272893"/>
          </a:xfrm>
          <a:prstGeom prst="rect">
            <a:avLst/>
          </a:prstGeom>
        </p:spPr>
      </p:pic>
      <p:sp>
        <p:nvSpPr>
          <p:cNvPr id="7" name="Rectangle 3"/>
          <p:cNvSpPr/>
          <p:nvPr/>
        </p:nvSpPr>
        <p:spPr>
          <a:xfrm>
            <a:off x="8365985" y="6141018"/>
            <a:ext cx="789666" cy="410185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17"/>
          <p:cNvSpPr txBox="1"/>
          <p:nvPr/>
        </p:nvSpPr>
        <p:spPr>
          <a:xfrm>
            <a:off x="8426947" y="6216482"/>
            <a:ext cx="3431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chemeClr val="bg1"/>
                </a:solidFill>
                <a:latin typeface="Gotham-Bold"/>
                <a:cs typeface="Gotham-Bold"/>
              </a:rPr>
              <a:t>11</a:t>
            </a:r>
          </a:p>
        </p:txBody>
      </p:sp>
      <p:sp>
        <p:nvSpPr>
          <p:cNvPr id="9" name="Rectangle 22">
            <a:extLst>
              <a:ext uri="{FF2B5EF4-FFF2-40B4-BE49-F238E27FC236}">
                <a16:creationId xmlns:a16="http://schemas.microsoft.com/office/drawing/2014/main" id="{92A12981-39E5-57DB-6601-EDA36541BB78}"/>
              </a:ext>
            </a:extLst>
          </p:cNvPr>
          <p:cNvSpPr/>
          <p:nvPr/>
        </p:nvSpPr>
        <p:spPr>
          <a:xfrm>
            <a:off x="1438488" y="152400"/>
            <a:ext cx="45719" cy="449824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047914" y="375513"/>
            <a:ext cx="4719562" cy="707886"/>
          </a:xfrm>
          <a:noFill/>
        </p:spPr>
        <p:txBody>
          <a:bodyPr vert="horz" wrap="none" lIns="91440" tIns="45720" rIns="91440" bIns="45720" rtlCol="0" anchor="ctr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defTabSz="914400"/>
            <a:r>
              <a:rPr lang="pt-BR" sz="4000">
                <a:solidFill>
                  <a:srgbClr val="00B050"/>
                </a:solidFill>
                <a:latin typeface="Arial" charset="0"/>
                <a:ea typeface="+mn-ea"/>
                <a:cs typeface="+mn-cs"/>
              </a:rPr>
              <a:t>Arquitetura do CRM</a:t>
            </a:r>
          </a:p>
        </p:txBody>
      </p:sp>
      <p:grpSp>
        <p:nvGrpSpPr>
          <p:cNvPr id="6" name="Grupo 5"/>
          <p:cNvGrpSpPr/>
          <p:nvPr/>
        </p:nvGrpSpPr>
        <p:grpSpPr>
          <a:xfrm>
            <a:off x="1080669" y="1523999"/>
            <a:ext cx="7051948" cy="3321050"/>
            <a:chOff x="1547813" y="2325688"/>
            <a:chExt cx="5688012" cy="2519362"/>
          </a:xfrm>
        </p:grpSpPr>
        <p:pic>
          <p:nvPicPr>
            <p:cNvPr id="7171" name="Picture 6" descr="fig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619250" y="2541588"/>
              <a:ext cx="5472113" cy="19732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172" name="Rectangle 9"/>
            <p:cNvSpPr>
              <a:spLocks noChangeArrowheads="1"/>
            </p:cNvSpPr>
            <p:nvPr/>
          </p:nvSpPr>
          <p:spPr bwMode="auto">
            <a:xfrm>
              <a:off x="1547813" y="2325688"/>
              <a:ext cx="5688012" cy="251936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</p:grpSp>
      <p:sp>
        <p:nvSpPr>
          <p:cNvPr id="7173" name="Text Box 11"/>
          <p:cNvSpPr txBox="1">
            <a:spLocks noChangeArrowheads="1"/>
          </p:cNvSpPr>
          <p:nvPr/>
        </p:nvSpPr>
        <p:spPr bwMode="auto">
          <a:xfrm>
            <a:off x="805214" y="6225389"/>
            <a:ext cx="568801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>
              <a:spcBef>
                <a:spcPct val="50000"/>
              </a:spcBef>
            </a:pPr>
            <a:r>
              <a:rPr lang="pt-BR" sz="1200"/>
              <a:t>Fonte: KALAKOTA, R., ROBINSON, M. E-business: </a:t>
            </a:r>
            <a:r>
              <a:rPr lang="pt-BR" sz="1200" err="1"/>
              <a:t>roadmap</a:t>
            </a:r>
            <a:r>
              <a:rPr lang="pt-BR" sz="1200"/>
              <a:t> for </a:t>
            </a:r>
            <a:r>
              <a:rPr lang="pt-BR" sz="1200" err="1"/>
              <a:t>success</a:t>
            </a:r>
            <a:r>
              <a:rPr lang="pt-BR" sz="1200"/>
              <a:t>. </a:t>
            </a:r>
            <a:r>
              <a:rPr lang="pt-BR" sz="1200" err="1"/>
              <a:t>Longman</a:t>
            </a:r>
            <a:r>
              <a:rPr lang="pt-BR" sz="1200"/>
              <a:t> / </a:t>
            </a:r>
            <a:r>
              <a:rPr lang="pt-BR" sz="1200" err="1"/>
              <a:t>Addison-Wesley</a:t>
            </a:r>
            <a:r>
              <a:rPr lang="pt-BR" sz="1200"/>
              <a:t>, 1999.</a:t>
            </a:r>
          </a:p>
        </p:txBody>
      </p:sp>
      <p:pic>
        <p:nvPicPr>
          <p:cNvPr id="7" name="Picture 1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829019" y="329330"/>
            <a:ext cx="997107" cy="272893"/>
          </a:xfrm>
          <a:prstGeom prst="rect">
            <a:avLst/>
          </a:prstGeom>
        </p:spPr>
      </p:pic>
      <p:sp>
        <p:nvSpPr>
          <p:cNvPr id="8" name="Rectangle 3"/>
          <p:cNvSpPr/>
          <p:nvPr/>
        </p:nvSpPr>
        <p:spPr>
          <a:xfrm>
            <a:off x="8365985" y="6141018"/>
            <a:ext cx="789666" cy="410185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17"/>
          <p:cNvSpPr txBox="1"/>
          <p:nvPr/>
        </p:nvSpPr>
        <p:spPr>
          <a:xfrm>
            <a:off x="8426945" y="6216482"/>
            <a:ext cx="354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chemeClr val="bg1"/>
                </a:solidFill>
                <a:latin typeface="Gotham-Bold"/>
                <a:cs typeface="Gotham-Bold"/>
              </a:rPr>
              <a:t>12</a:t>
            </a:r>
          </a:p>
        </p:txBody>
      </p:sp>
      <p:sp>
        <p:nvSpPr>
          <p:cNvPr id="10" name="Retângulo 9"/>
          <p:cNvSpPr/>
          <p:nvPr/>
        </p:nvSpPr>
        <p:spPr>
          <a:xfrm>
            <a:off x="3342809" y="1793612"/>
            <a:ext cx="1588957" cy="64978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/>
          <p:cNvSpPr/>
          <p:nvPr/>
        </p:nvSpPr>
        <p:spPr>
          <a:xfrm>
            <a:off x="4904269" y="1796113"/>
            <a:ext cx="1588957" cy="64978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/>
          <p:cNvSpPr/>
          <p:nvPr/>
        </p:nvSpPr>
        <p:spPr>
          <a:xfrm>
            <a:off x="6405769" y="1798613"/>
            <a:ext cx="1588957" cy="64978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/>
          <p:cNvSpPr/>
          <p:nvPr/>
        </p:nvSpPr>
        <p:spPr>
          <a:xfrm>
            <a:off x="3189429" y="3743642"/>
            <a:ext cx="4827241" cy="74057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ctangle 22">
            <a:extLst>
              <a:ext uri="{FF2B5EF4-FFF2-40B4-BE49-F238E27FC236}">
                <a16:creationId xmlns:a16="http://schemas.microsoft.com/office/drawing/2014/main" id="{E297432A-D8A7-278D-E20A-F85C164EEFE4}"/>
              </a:ext>
            </a:extLst>
          </p:cNvPr>
          <p:cNvSpPr/>
          <p:nvPr/>
        </p:nvSpPr>
        <p:spPr>
          <a:xfrm>
            <a:off x="1987128" y="533400"/>
            <a:ext cx="45719" cy="449824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xit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xit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" presetClass="exit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" presetClass="exit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3"/>
          <p:cNvSpPr/>
          <p:nvPr/>
        </p:nvSpPr>
        <p:spPr>
          <a:xfrm>
            <a:off x="8365985" y="6141018"/>
            <a:ext cx="789666" cy="410185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17"/>
          <p:cNvSpPr txBox="1"/>
          <p:nvPr/>
        </p:nvSpPr>
        <p:spPr>
          <a:xfrm>
            <a:off x="8593205" y="6216482"/>
            <a:ext cx="354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chemeClr val="bg1"/>
                </a:solidFill>
                <a:latin typeface="Gotham-Bold"/>
                <a:cs typeface="Gotham-Bold"/>
              </a:rPr>
              <a:t>13</a:t>
            </a:r>
          </a:p>
        </p:txBody>
      </p:sp>
      <p:sp>
        <p:nvSpPr>
          <p:cNvPr id="186370" name="Rectangle 2"/>
          <p:cNvSpPr>
            <a:spLocks noGrp="1" noChangeArrowheads="1"/>
          </p:cNvSpPr>
          <p:nvPr>
            <p:ph type="title"/>
          </p:nvPr>
        </p:nvSpPr>
        <p:spPr>
          <a:xfrm>
            <a:off x="1342592" y="492194"/>
            <a:ext cx="6458819" cy="707886"/>
          </a:xfrm>
          <a:noFill/>
        </p:spPr>
        <p:txBody>
          <a:bodyPr vert="horz" wrap="none" lIns="91440" tIns="45720" rIns="91440" bIns="45720" rtlCol="0" anchor="ctr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defTabSz="914400"/>
            <a:r>
              <a:rPr lang="pt-BR" sz="4000">
                <a:solidFill>
                  <a:srgbClr val="00B050"/>
                </a:solidFill>
                <a:latin typeface="Arial" charset="0"/>
                <a:ea typeface="+mn-ea"/>
                <a:cs typeface="+mn-cs"/>
              </a:rPr>
              <a:t>Adquirindo novos clientes...</a:t>
            </a:r>
          </a:p>
        </p:txBody>
      </p:sp>
      <p:sp>
        <p:nvSpPr>
          <p:cNvPr id="186372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685800" y="1268679"/>
            <a:ext cx="7772400" cy="948049"/>
          </a:xfrm>
          <a:noFill/>
          <a:ln/>
        </p:spPr>
        <p:txBody>
          <a:bodyPr/>
          <a:lstStyle/>
          <a:p>
            <a:r>
              <a:rPr lang="pt-BR" sz="2800"/>
              <a:t> </a:t>
            </a:r>
            <a:r>
              <a:rPr lang="pt-BR" sz="2800">
                <a:solidFill>
                  <a:schemeClr val="tx1"/>
                </a:solidFill>
              </a:rPr>
              <a:t>Adquirindo novos clientes (diferenciação: inovação e conveniência)</a:t>
            </a:r>
          </a:p>
          <a:p>
            <a:pPr algn="ctr" eaLnBrk="0" hangingPunct="0">
              <a:spcBef>
                <a:spcPct val="50000"/>
              </a:spcBef>
              <a:buFontTx/>
              <a:buNone/>
            </a:pPr>
            <a:endParaRPr lang="pt-BR"/>
          </a:p>
        </p:txBody>
      </p:sp>
      <p:sp>
        <p:nvSpPr>
          <p:cNvPr id="5" name="Retângulo 4"/>
          <p:cNvSpPr/>
          <p:nvPr/>
        </p:nvSpPr>
        <p:spPr>
          <a:xfrm>
            <a:off x="2963125" y="2156096"/>
            <a:ext cx="5572164" cy="440120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lvl="1"/>
            <a:r>
              <a:rPr lang="pt-BR" sz="2800"/>
              <a:t>Imagine um consumidor em potencial procurando por determinado produto na </a:t>
            </a:r>
            <a:r>
              <a:rPr lang="pt-BR" sz="2800" u="sng"/>
              <a:t>Internet</a:t>
            </a:r>
            <a:r>
              <a:rPr lang="pt-BR" sz="2800"/>
              <a:t>; ele preenche um </a:t>
            </a:r>
            <a:r>
              <a:rPr lang="pt-BR" sz="2800">
                <a:solidFill>
                  <a:srgbClr val="C00000"/>
                </a:solidFill>
              </a:rPr>
              <a:t>formulário</a:t>
            </a:r>
            <a:r>
              <a:rPr lang="pt-BR" sz="2800"/>
              <a:t>. Após alguns minutos, seu telefone toca e o atendente da empresa lhe passa informações sobre o </a:t>
            </a:r>
            <a:r>
              <a:rPr lang="pt-BR" sz="2800">
                <a:solidFill>
                  <a:srgbClr val="C00000"/>
                </a:solidFill>
              </a:rPr>
              <a:t>produto de interesse</a:t>
            </a:r>
            <a:r>
              <a:rPr lang="pt-BR" sz="2800"/>
              <a:t>, podendo até fazer uma </a:t>
            </a:r>
            <a:r>
              <a:rPr lang="pt-BR" sz="2800">
                <a:solidFill>
                  <a:srgbClr val="C00000"/>
                </a:solidFill>
              </a:rPr>
              <a:t>demonstração</a:t>
            </a:r>
            <a:r>
              <a:rPr lang="pt-BR" sz="2800"/>
              <a:t> on-line.</a:t>
            </a:r>
            <a:endParaRPr lang="pt-BR" sz="2800" b="1" cap="none" spc="0">
              <a:ln w="11430"/>
              <a:solidFill>
                <a:srgbClr val="C00000"/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pic>
        <p:nvPicPr>
          <p:cNvPr id="6" name="Imagem 5" descr="man talking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85733" y="2662232"/>
            <a:ext cx="1739270" cy="2371732"/>
          </a:xfrm>
          <a:prstGeom prst="rect">
            <a:avLst/>
          </a:prstGeom>
        </p:spPr>
      </p:pic>
      <p:sp>
        <p:nvSpPr>
          <p:cNvPr id="7" name="Texto explicativo retangular com cantos arredondados 6"/>
          <p:cNvSpPr/>
          <p:nvPr/>
        </p:nvSpPr>
        <p:spPr>
          <a:xfrm>
            <a:off x="2643174" y="2216727"/>
            <a:ext cx="6143668" cy="4340573"/>
          </a:xfrm>
          <a:prstGeom prst="wedgeRoundRectCallout">
            <a:avLst>
              <a:gd name="adj1" fmla="val -60523"/>
              <a:gd name="adj2" fmla="val -25443"/>
              <a:gd name="adj3" fmla="val 1666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Picture 18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829019" y="329330"/>
            <a:ext cx="997107" cy="272893"/>
          </a:xfrm>
          <a:prstGeom prst="rect">
            <a:avLst/>
          </a:prstGeom>
        </p:spPr>
      </p:pic>
      <p:sp>
        <p:nvSpPr>
          <p:cNvPr id="11" name="Rectangle 22">
            <a:extLst>
              <a:ext uri="{FF2B5EF4-FFF2-40B4-BE49-F238E27FC236}">
                <a16:creationId xmlns:a16="http://schemas.microsoft.com/office/drawing/2014/main" id="{B0814349-8987-4DBD-F514-E71618CF6E25}"/>
              </a:ext>
            </a:extLst>
          </p:cNvPr>
          <p:cNvSpPr/>
          <p:nvPr/>
        </p:nvSpPr>
        <p:spPr>
          <a:xfrm>
            <a:off x="1331808" y="624840"/>
            <a:ext cx="45719" cy="449824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4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6" name="Rectangle 4"/>
          <p:cNvSpPr>
            <a:spLocks noGrp="1" noChangeArrowheads="1"/>
          </p:cNvSpPr>
          <p:nvPr>
            <p:ph type="title"/>
          </p:nvPr>
        </p:nvSpPr>
        <p:spPr>
          <a:xfrm>
            <a:off x="914478" y="19638"/>
            <a:ext cx="7173759" cy="1323439"/>
          </a:xfrm>
          <a:noFill/>
        </p:spPr>
        <p:txBody>
          <a:bodyPr vert="horz" wrap="none" lIns="91440" tIns="45720" rIns="91440" bIns="45720" rtlCol="0" anchor="ctr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defTabSz="914400"/>
            <a:r>
              <a:rPr lang="pt-BR" sz="4000">
                <a:solidFill>
                  <a:srgbClr val="00B050"/>
                </a:solidFill>
                <a:latin typeface="Arial" charset="0"/>
                <a:ea typeface="+mn-ea"/>
                <a:cs typeface="+mn-cs"/>
              </a:rPr>
              <a:t>Aprimorando relacionamentos </a:t>
            </a:r>
            <a:br>
              <a:rPr lang="pt-BR" sz="4000">
                <a:solidFill>
                  <a:srgbClr val="00B050"/>
                </a:solidFill>
                <a:latin typeface="Arial" charset="0"/>
                <a:ea typeface="+mn-ea"/>
                <a:cs typeface="+mn-cs"/>
              </a:rPr>
            </a:br>
            <a:r>
              <a:rPr lang="pt-BR" sz="4000">
                <a:solidFill>
                  <a:srgbClr val="00B050"/>
                </a:solidFill>
                <a:latin typeface="Arial" charset="0"/>
                <a:ea typeface="+mn-ea"/>
                <a:cs typeface="+mn-cs"/>
              </a:rPr>
              <a:t>existentes...</a:t>
            </a:r>
          </a:p>
        </p:txBody>
      </p:sp>
      <p:sp>
        <p:nvSpPr>
          <p:cNvPr id="187398" name="Rectangle 6"/>
          <p:cNvSpPr>
            <a:spLocks noGrp="1" noChangeArrowheads="1"/>
          </p:cNvSpPr>
          <p:nvPr>
            <p:ph type="body" sz="half" idx="1"/>
          </p:nvPr>
        </p:nvSpPr>
        <p:spPr>
          <a:xfrm>
            <a:off x="45720" y="1343077"/>
            <a:ext cx="9052562" cy="5150404"/>
          </a:xfrm>
          <a:noFill/>
          <a:ln/>
        </p:spPr>
        <p:txBody>
          <a:bodyPr>
            <a:normAutofit/>
          </a:bodyPr>
          <a:lstStyle/>
          <a:p>
            <a:pPr>
              <a:lnSpc>
                <a:spcPct val="170000"/>
              </a:lnSpc>
            </a:pPr>
            <a:r>
              <a:rPr lang="pt-BR" sz="3200">
                <a:solidFill>
                  <a:schemeClr val="tx1"/>
                </a:solidFill>
              </a:rPr>
              <a:t>Aprimorando relacionamentos </a:t>
            </a:r>
            <a:r>
              <a:rPr lang="pt-BR" sz="3200">
                <a:solidFill>
                  <a:srgbClr val="C00000"/>
                </a:solidFill>
              </a:rPr>
              <a:t>existentes</a:t>
            </a:r>
            <a:r>
              <a:rPr lang="pt-BR" sz="3200">
                <a:solidFill>
                  <a:schemeClr val="tx1"/>
                </a:solidFill>
              </a:rPr>
              <a:t> (agilizar: reduzir custos e serviços)</a:t>
            </a:r>
          </a:p>
          <a:p>
            <a:pPr lvl="1">
              <a:lnSpc>
                <a:spcPct val="170000"/>
              </a:lnSpc>
            </a:pPr>
            <a:r>
              <a:rPr lang="pt-BR" sz="2800">
                <a:solidFill>
                  <a:schemeClr val="tx1"/>
                </a:solidFill>
              </a:rPr>
              <a:t>Buscar a satisfação dos clientes oferecendo soluções efetivas para seus problemas. Buscar excelência em </a:t>
            </a:r>
            <a:r>
              <a:rPr lang="pt-BR" sz="2800" b="1" err="1">
                <a:solidFill>
                  <a:srgbClr val="0070C0"/>
                </a:solidFill>
              </a:rPr>
              <a:t>cross-selling</a:t>
            </a:r>
            <a:r>
              <a:rPr lang="pt-BR" sz="2800">
                <a:solidFill>
                  <a:schemeClr val="tx1"/>
                </a:solidFill>
              </a:rPr>
              <a:t> (venda cruzada) e </a:t>
            </a:r>
            <a:r>
              <a:rPr lang="pt-BR" b="1" err="1">
                <a:solidFill>
                  <a:srgbClr val="0070C0"/>
                </a:solidFill>
              </a:rPr>
              <a:t>up-selling</a:t>
            </a:r>
            <a:r>
              <a:rPr lang="pt-BR" sz="2800">
                <a:solidFill>
                  <a:schemeClr val="tx1"/>
                </a:solidFill>
              </a:rPr>
              <a:t>, em </a:t>
            </a:r>
            <a:r>
              <a:rPr lang="pt-BR" sz="2800">
                <a:solidFill>
                  <a:srgbClr val="C00000"/>
                </a:solidFill>
              </a:rPr>
              <a:t>customização</a:t>
            </a:r>
            <a:r>
              <a:rPr lang="pt-BR" sz="2800">
                <a:solidFill>
                  <a:schemeClr val="tx1"/>
                </a:solidFill>
              </a:rPr>
              <a:t> e </a:t>
            </a:r>
            <a:r>
              <a:rPr lang="pt-BR" sz="2800">
                <a:solidFill>
                  <a:srgbClr val="C00000"/>
                </a:solidFill>
              </a:rPr>
              <a:t>personalização</a:t>
            </a:r>
            <a:r>
              <a:rPr lang="pt-BR" sz="2800">
                <a:solidFill>
                  <a:schemeClr val="tx1"/>
                </a:solidFill>
              </a:rPr>
              <a:t>.</a:t>
            </a:r>
            <a:endParaRPr lang="pt-BR" sz="3200"/>
          </a:p>
        </p:txBody>
      </p:sp>
      <p:pic>
        <p:nvPicPr>
          <p:cNvPr id="5" name="Picture 18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829019" y="329330"/>
            <a:ext cx="997107" cy="272893"/>
          </a:xfrm>
          <a:prstGeom prst="rect">
            <a:avLst/>
          </a:prstGeom>
        </p:spPr>
      </p:pic>
      <p:sp>
        <p:nvSpPr>
          <p:cNvPr id="6" name="Rectangle 3"/>
          <p:cNvSpPr/>
          <p:nvPr/>
        </p:nvSpPr>
        <p:spPr>
          <a:xfrm>
            <a:off x="8365985" y="6141018"/>
            <a:ext cx="789666" cy="410185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17"/>
          <p:cNvSpPr txBox="1"/>
          <p:nvPr/>
        </p:nvSpPr>
        <p:spPr>
          <a:xfrm>
            <a:off x="8426945" y="6216482"/>
            <a:ext cx="354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chemeClr val="bg1"/>
                </a:solidFill>
                <a:latin typeface="Gotham-Bold"/>
                <a:cs typeface="Gotham-Bold"/>
              </a:rPr>
              <a:t>14</a:t>
            </a:r>
          </a:p>
        </p:txBody>
      </p:sp>
      <p:sp>
        <p:nvSpPr>
          <p:cNvPr id="8" name="Rectangle 22">
            <a:extLst>
              <a:ext uri="{FF2B5EF4-FFF2-40B4-BE49-F238E27FC236}">
                <a16:creationId xmlns:a16="http://schemas.microsoft.com/office/drawing/2014/main" id="{1E0AAF04-B513-BF36-D9F4-8ABD3A499C82}"/>
              </a:ext>
            </a:extLst>
          </p:cNvPr>
          <p:cNvSpPr/>
          <p:nvPr/>
        </p:nvSpPr>
        <p:spPr>
          <a:xfrm>
            <a:off x="859368" y="167640"/>
            <a:ext cx="45719" cy="449824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3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873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4" name="Rectangle 4"/>
          <p:cNvSpPr>
            <a:spLocks noGrp="1" noChangeArrowheads="1"/>
          </p:cNvSpPr>
          <p:nvPr>
            <p:ph type="title"/>
          </p:nvPr>
        </p:nvSpPr>
        <p:spPr>
          <a:xfrm>
            <a:off x="905087" y="156798"/>
            <a:ext cx="6429965" cy="1323439"/>
          </a:xfrm>
          <a:noFill/>
        </p:spPr>
        <p:txBody>
          <a:bodyPr vert="horz" wrap="none" lIns="91440" tIns="45720" rIns="91440" bIns="45720" rtlCol="0" anchor="ctr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defTabSz="914400"/>
            <a:r>
              <a:rPr lang="pt-BR" sz="4000">
                <a:solidFill>
                  <a:srgbClr val="00B050"/>
                </a:solidFill>
                <a:latin typeface="Arial" charset="0"/>
                <a:ea typeface="+mn-ea"/>
                <a:cs typeface="+mn-cs"/>
              </a:rPr>
              <a:t>Cross-selling e Up-selling? </a:t>
            </a:r>
            <a:br>
              <a:rPr lang="pt-BR" sz="4000">
                <a:solidFill>
                  <a:srgbClr val="00B050"/>
                </a:solidFill>
                <a:latin typeface="Arial" charset="0"/>
                <a:ea typeface="+mn-ea"/>
                <a:cs typeface="+mn-cs"/>
              </a:rPr>
            </a:br>
            <a:r>
              <a:rPr lang="pt-BR" sz="4000">
                <a:solidFill>
                  <a:srgbClr val="00B050"/>
                </a:solidFill>
                <a:latin typeface="Arial" charset="0"/>
                <a:ea typeface="+mn-ea"/>
                <a:cs typeface="+mn-cs"/>
              </a:rPr>
              <a:t>O que é isso?</a:t>
            </a:r>
          </a:p>
        </p:txBody>
      </p:sp>
      <p:sp>
        <p:nvSpPr>
          <p:cNvPr id="189445" name="Rectangle 5"/>
          <p:cNvSpPr>
            <a:spLocks noGrp="1" noChangeArrowheads="1"/>
          </p:cNvSpPr>
          <p:nvPr>
            <p:ph type="body" sz="half" idx="1"/>
          </p:nvPr>
        </p:nvSpPr>
        <p:spPr>
          <a:xfrm>
            <a:off x="792956" y="1717834"/>
            <a:ext cx="7558087" cy="3743326"/>
          </a:xfrm>
          <a:noFill/>
          <a:ln/>
        </p:spPr>
        <p:txBody>
          <a:bodyPr>
            <a:normAutofit lnSpcReduction="10000"/>
          </a:bodyPr>
          <a:lstStyle/>
          <a:p>
            <a:r>
              <a:rPr lang="pt-BR" b="1" err="1">
                <a:solidFill>
                  <a:srgbClr val="0070C0"/>
                </a:solidFill>
              </a:rPr>
              <a:t>Up-sell</a:t>
            </a:r>
            <a:r>
              <a:rPr lang="pt-BR" b="1">
                <a:solidFill>
                  <a:srgbClr val="0070C0"/>
                </a:solidFill>
              </a:rPr>
              <a:t> </a:t>
            </a:r>
          </a:p>
          <a:p>
            <a:pPr lvl="1">
              <a:buFontTx/>
              <a:buNone/>
            </a:pPr>
            <a:r>
              <a:rPr lang="pt-BR" sz="2400">
                <a:solidFill>
                  <a:schemeClr val="tx1"/>
                </a:solidFill>
              </a:rPr>
              <a:t> venda de atualizações, complementos ou aperfeiçoamentos de um determinado produto ou serviço. </a:t>
            </a:r>
          </a:p>
          <a:p>
            <a:r>
              <a:rPr lang="pt-BR" b="1" err="1">
                <a:solidFill>
                  <a:srgbClr val="0070C0"/>
                </a:solidFill>
              </a:rPr>
              <a:t>Cross-sell</a:t>
            </a:r>
            <a:r>
              <a:rPr lang="pt-BR" b="1">
                <a:solidFill>
                  <a:srgbClr val="0070C0"/>
                </a:solidFill>
              </a:rPr>
              <a:t> </a:t>
            </a:r>
          </a:p>
          <a:p>
            <a:pPr lvl="1">
              <a:buFontTx/>
              <a:buNone/>
            </a:pPr>
            <a:r>
              <a:rPr lang="pt-BR" sz="2400">
                <a:solidFill>
                  <a:schemeClr val="tx1"/>
                </a:solidFill>
              </a:rPr>
              <a:t> venda de mercadorias e serviços relacionados entre si.</a:t>
            </a:r>
          </a:p>
          <a:p>
            <a:pPr>
              <a:buFont typeface="Wingdings" pitchFamily="2" charset="2"/>
              <a:buNone/>
            </a:pPr>
            <a:r>
              <a:rPr lang="en-US" b="1" err="1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Objetivo</a:t>
            </a:r>
            <a:r>
              <a:rPr lang="en-US" b="1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: </a:t>
            </a:r>
            <a:r>
              <a:rPr lang="en-US" b="1" err="1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aumentar</a:t>
            </a:r>
            <a:r>
              <a:rPr lang="en-US" b="1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a </a:t>
            </a:r>
            <a:r>
              <a:rPr lang="en-US" b="1" err="1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lucratividade</a:t>
            </a:r>
            <a:r>
              <a:rPr lang="en-US" b="1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lang="en-US" b="1" err="1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por</a:t>
            </a:r>
            <a:r>
              <a:rPr lang="en-US" b="1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lang="en-US" b="1" err="1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cliente</a:t>
            </a:r>
            <a:endParaRPr lang="pt-BR" b="1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</a:endParaRPr>
          </a:p>
          <a:p>
            <a:pPr lvl="1">
              <a:buFontTx/>
              <a:buNone/>
            </a:pPr>
            <a:endParaRPr lang="pt-BR" sz="2400">
              <a:solidFill>
                <a:schemeClr val="tx1"/>
              </a:solidFill>
            </a:endParaRPr>
          </a:p>
          <a:p>
            <a:pPr>
              <a:buFont typeface="Wingdings" pitchFamily="2" charset="2"/>
              <a:buNone/>
            </a:pPr>
            <a:endParaRPr lang="pt-BR"/>
          </a:p>
        </p:txBody>
      </p:sp>
      <p:pic>
        <p:nvPicPr>
          <p:cNvPr id="5" name="Picture 18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829019" y="329330"/>
            <a:ext cx="997107" cy="272893"/>
          </a:xfrm>
          <a:prstGeom prst="rect">
            <a:avLst/>
          </a:prstGeom>
        </p:spPr>
      </p:pic>
      <p:sp>
        <p:nvSpPr>
          <p:cNvPr id="6" name="Rectangle 3"/>
          <p:cNvSpPr/>
          <p:nvPr/>
        </p:nvSpPr>
        <p:spPr>
          <a:xfrm>
            <a:off x="8365985" y="6141018"/>
            <a:ext cx="789666" cy="410185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17"/>
          <p:cNvSpPr txBox="1"/>
          <p:nvPr/>
        </p:nvSpPr>
        <p:spPr>
          <a:xfrm>
            <a:off x="8426945" y="6216482"/>
            <a:ext cx="354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chemeClr val="bg1"/>
                </a:solidFill>
                <a:latin typeface="Gotham-Bold"/>
                <a:cs typeface="Gotham-Bold"/>
              </a:rPr>
              <a:t>15</a:t>
            </a:r>
          </a:p>
        </p:txBody>
      </p:sp>
      <p:sp>
        <p:nvSpPr>
          <p:cNvPr id="8" name="Rectangle 22">
            <a:extLst>
              <a:ext uri="{FF2B5EF4-FFF2-40B4-BE49-F238E27FC236}">
                <a16:creationId xmlns:a16="http://schemas.microsoft.com/office/drawing/2014/main" id="{7229689B-F632-7DDF-7BD8-D3AE9E84B45B}"/>
              </a:ext>
            </a:extLst>
          </p:cNvPr>
          <p:cNvSpPr/>
          <p:nvPr/>
        </p:nvSpPr>
        <p:spPr>
          <a:xfrm>
            <a:off x="859368" y="167640"/>
            <a:ext cx="45719" cy="449824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4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894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4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500"/>
                                        <p:tgtEl>
                                          <p:spTgt spid="1894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4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" dur="500"/>
                                        <p:tgtEl>
                                          <p:spTgt spid="1894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90" name="Rectangle 2"/>
          <p:cNvSpPr>
            <a:spLocks noGrp="1" noChangeArrowheads="1"/>
          </p:cNvSpPr>
          <p:nvPr>
            <p:ph type="title"/>
          </p:nvPr>
        </p:nvSpPr>
        <p:spPr>
          <a:xfrm>
            <a:off x="1038336" y="163571"/>
            <a:ext cx="4604146" cy="707886"/>
          </a:xfrm>
          <a:noFill/>
        </p:spPr>
        <p:txBody>
          <a:bodyPr vert="horz" wrap="none" lIns="91440" tIns="45720" rIns="91440" bIns="45720" rtlCol="0" anchor="ctr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defTabSz="914400"/>
            <a:r>
              <a:rPr lang="pt-BR" sz="4000">
                <a:solidFill>
                  <a:srgbClr val="00B050"/>
                </a:solidFill>
                <a:latin typeface="Arial" charset="0"/>
                <a:ea typeface="+mn-ea"/>
                <a:cs typeface="+mn-cs"/>
              </a:rPr>
              <a:t>Processos de CRM</a:t>
            </a:r>
          </a:p>
        </p:txBody>
      </p:sp>
      <p:sp>
        <p:nvSpPr>
          <p:cNvPr id="2170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4287" y="1163593"/>
            <a:ext cx="4604145" cy="5637254"/>
          </a:xfrm>
        </p:spPr>
        <p:txBody>
          <a:bodyPr>
            <a:noAutofit/>
          </a:bodyPr>
          <a:lstStyle/>
          <a:p>
            <a:pPr algn="just"/>
            <a:r>
              <a:rPr lang="pt-BR" sz="1800"/>
              <a:t> </a:t>
            </a:r>
            <a:r>
              <a:rPr lang="pt-BR" sz="2800">
                <a:solidFill>
                  <a:schemeClr val="tx1"/>
                </a:solidFill>
              </a:rPr>
              <a:t>Exemplo de </a:t>
            </a:r>
            <a:r>
              <a:rPr lang="pt-BR" sz="2800" b="1" err="1">
                <a:solidFill>
                  <a:srgbClr val="0070C0"/>
                </a:solidFill>
              </a:rPr>
              <a:t>Up-selling</a:t>
            </a:r>
            <a:r>
              <a:rPr lang="pt-BR" sz="2800">
                <a:solidFill>
                  <a:schemeClr val="tx1"/>
                </a:solidFill>
              </a:rPr>
              <a:t>: em uma loja de veículos o cliente entra pra comprar um carro </a:t>
            </a:r>
            <a:r>
              <a:rPr lang="pt-BR" sz="2800">
                <a:solidFill>
                  <a:srgbClr val="C00000"/>
                </a:solidFill>
              </a:rPr>
              <a:t>popular</a:t>
            </a:r>
            <a:r>
              <a:rPr lang="pt-BR" sz="2800">
                <a:solidFill>
                  <a:schemeClr val="tx1"/>
                </a:solidFill>
              </a:rPr>
              <a:t> e o vendedor lhe mostra vantagens em comprar um carro mais </a:t>
            </a:r>
            <a:r>
              <a:rPr lang="pt-BR" sz="2800">
                <a:solidFill>
                  <a:srgbClr val="0033CC"/>
                </a:solidFill>
              </a:rPr>
              <a:t>arrojado</a:t>
            </a:r>
            <a:r>
              <a:rPr lang="pt-BR" sz="2800">
                <a:solidFill>
                  <a:schemeClr val="tx1"/>
                </a:solidFill>
              </a:rPr>
              <a:t> (maior potência no motor, acessórios, etc.) por uma valor na parcela não muito maior. </a:t>
            </a:r>
            <a:r>
              <a:rPr lang="pt-BR" sz="2800" u="sng">
                <a:solidFill>
                  <a:schemeClr val="tx1"/>
                </a:solidFill>
              </a:rPr>
              <a:t>E o cliente acaba comprando</a:t>
            </a:r>
            <a:r>
              <a:rPr lang="pt-BR" sz="2800">
                <a:solidFill>
                  <a:schemeClr val="tx1"/>
                </a:solidFill>
              </a:rPr>
              <a:t>!</a:t>
            </a:r>
          </a:p>
          <a:p>
            <a:pPr algn="just">
              <a:buFont typeface="Wingdings" pitchFamily="2" charset="2"/>
              <a:buNone/>
            </a:pPr>
            <a:endParaRPr lang="pt-BR" sz="2800"/>
          </a:p>
        </p:txBody>
      </p:sp>
      <p:pic>
        <p:nvPicPr>
          <p:cNvPr id="5" name="Picture 18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829019" y="329330"/>
            <a:ext cx="997107" cy="272893"/>
          </a:xfrm>
          <a:prstGeom prst="rect">
            <a:avLst/>
          </a:prstGeom>
        </p:spPr>
      </p:pic>
      <p:sp>
        <p:nvSpPr>
          <p:cNvPr id="6" name="Rectangle 3"/>
          <p:cNvSpPr/>
          <p:nvPr/>
        </p:nvSpPr>
        <p:spPr>
          <a:xfrm>
            <a:off x="8365985" y="6141018"/>
            <a:ext cx="789666" cy="410185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17"/>
          <p:cNvSpPr txBox="1"/>
          <p:nvPr/>
        </p:nvSpPr>
        <p:spPr>
          <a:xfrm>
            <a:off x="8426945" y="6216482"/>
            <a:ext cx="354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chemeClr val="bg1"/>
                </a:solidFill>
                <a:latin typeface="Gotham-Bold"/>
                <a:cs typeface="Gotham-Bold"/>
              </a:rPr>
              <a:t>16</a:t>
            </a: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02422" y="1406490"/>
            <a:ext cx="36576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22">
            <a:extLst>
              <a:ext uri="{FF2B5EF4-FFF2-40B4-BE49-F238E27FC236}">
                <a16:creationId xmlns:a16="http://schemas.microsoft.com/office/drawing/2014/main" id="{CABE5E46-A40E-763A-96AC-75BAA2C0311D}"/>
              </a:ext>
            </a:extLst>
          </p:cNvPr>
          <p:cNvSpPr/>
          <p:nvPr/>
        </p:nvSpPr>
        <p:spPr>
          <a:xfrm>
            <a:off x="859368" y="228600"/>
            <a:ext cx="45719" cy="449824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0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170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6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7091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4" name="Rectangle 2"/>
          <p:cNvSpPr>
            <a:spLocks noGrp="1" noChangeArrowheads="1"/>
          </p:cNvSpPr>
          <p:nvPr>
            <p:ph type="title"/>
          </p:nvPr>
        </p:nvSpPr>
        <p:spPr>
          <a:xfrm>
            <a:off x="2269928" y="492194"/>
            <a:ext cx="4604146" cy="707886"/>
          </a:xfrm>
          <a:noFill/>
        </p:spPr>
        <p:txBody>
          <a:bodyPr vert="horz" wrap="none" lIns="91440" tIns="45720" rIns="91440" bIns="45720" rtlCol="0" anchor="ctr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defTabSz="914400"/>
            <a:r>
              <a:rPr lang="pt-BR" sz="4000">
                <a:solidFill>
                  <a:srgbClr val="00B050"/>
                </a:solidFill>
                <a:latin typeface="Arial" charset="0"/>
                <a:ea typeface="+mn-ea"/>
                <a:cs typeface="+mn-cs"/>
              </a:rPr>
              <a:t>Processos de CRM</a:t>
            </a:r>
          </a:p>
        </p:txBody>
      </p:sp>
      <p:sp>
        <p:nvSpPr>
          <p:cNvPr id="2181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349340"/>
            <a:ext cx="7772400" cy="3959226"/>
          </a:xfrm>
        </p:spPr>
        <p:txBody>
          <a:bodyPr/>
          <a:lstStyle/>
          <a:p>
            <a:pPr algn="just"/>
            <a:r>
              <a:rPr lang="pt-BR" sz="2800">
                <a:solidFill>
                  <a:schemeClr val="tx1"/>
                </a:solidFill>
              </a:rPr>
              <a:t>Exemplo de </a:t>
            </a:r>
            <a:r>
              <a:rPr lang="pt-BR" sz="2800" b="1" err="1">
                <a:solidFill>
                  <a:srgbClr val="0070C0"/>
                </a:solidFill>
              </a:rPr>
              <a:t>Cross-selling</a:t>
            </a:r>
            <a:r>
              <a:rPr lang="pt-BR" sz="2800">
                <a:solidFill>
                  <a:schemeClr val="tx1"/>
                </a:solidFill>
              </a:rPr>
              <a:t>:  quando </a:t>
            </a:r>
            <a:r>
              <a:rPr lang="pt-BR" sz="2800"/>
              <a:t>um cliente na mesma concessionária além de comprar um veículo adquire também o seguro, serviços de cristalização de pintura e instalação de sistema de câmera de marcha-ré.  </a:t>
            </a:r>
            <a:endParaRPr lang="pt-BR" sz="2800">
              <a:solidFill>
                <a:schemeClr val="tx1"/>
              </a:solidFill>
            </a:endParaRPr>
          </a:p>
          <a:p>
            <a:pPr algn="just">
              <a:buFont typeface="Wingdings" pitchFamily="2" charset="2"/>
              <a:buNone/>
            </a:pPr>
            <a:endParaRPr lang="pt-BR" sz="2800"/>
          </a:p>
        </p:txBody>
      </p:sp>
      <p:pic>
        <p:nvPicPr>
          <p:cNvPr id="5" name="Picture 18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829019" y="329330"/>
            <a:ext cx="997107" cy="272893"/>
          </a:xfrm>
          <a:prstGeom prst="rect">
            <a:avLst/>
          </a:prstGeom>
        </p:spPr>
      </p:pic>
      <p:sp>
        <p:nvSpPr>
          <p:cNvPr id="6" name="Rectangle 3"/>
          <p:cNvSpPr/>
          <p:nvPr/>
        </p:nvSpPr>
        <p:spPr>
          <a:xfrm>
            <a:off x="8365985" y="6141018"/>
            <a:ext cx="789666" cy="410185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17"/>
          <p:cNvSpPr txBox="1"/>
          <p:nvPr/>
        </p:nvSpPr>
        <p:spPr>
          <a:xfrm>
            <a:off x="8426945" y="6216482"/>
            <a:ext cx="354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chemeClr val="bg1"/>
                </a:solidFill>
                <a:latin typeface="Gotham-Bold"/>
                <a:cs typeface="Gotham-Bold"/>
              </a:rPr>
              <a:t>17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35347" y="3695526"/>
            <a:ext cx="5993670" cy="30624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22">
            <a:extLst>
              <a:ext uri="{FF2B5EF4-FFF2-40B4-BE49-F238E27FC236}">
                <a16:creationId xmlns:a16="http://schemas.microsoft.com/office/drawing/2014/main" id="{DCBD9834-B674-530B-ADB2-EB07D83E60C5}"/>
              </a:ext>
            </a:extLst>
          </p:cNvPr>
          <p:cNvSpPr/>
          <p:nvPr/>
        </p:nvSpPr>
        <p:spPr>
          <a:xfrm>
            <a:off x="2260616" y="621225"/>
            <a:ext cx="45719" cy="449824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92" name="Rectangle 4"/>
          <p:cNvSpPr>
            <a:spLocks noGrp="1" noChangeArrowheads="1"/>
          </p:cNvSpPr>
          <p:nvPr>
            <p:ph type="title"/>
          </p:nvPr>
        </p:nvSpPr>
        <p:spPr>
          <a:xfrm>
            <a:off x="833694" y="231603"/>
            <a:ext cx="7629012" cy="1323439"/>
          </a:xfrm>
          <a:noFill/>
        </p:spPr>
        <p:txBody>
          <a:bodyPr vert="horz" wrap="none" lIns="91440" tIns="45720" rIns="91440" bIns="45720" rtlCol="0" anchor="ctr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defTabSz="914400"/>
            <a:r>
              <a:rPr lang="pt-BR" sz="4000">
                <a:solidFill>
                  <a:srgbClr val="00B050"/>
                </a:solidFill>
                <a:latin typeface="Arial" charset="0"/>
                <a:ea typeface="+mn-ea"/>
                <a:cs typeface="+mn-cs"/>
              </a:rPr>
              <a:t>Qual é a diferença entre </a:t>
            </a:r>
            <a:br>
              <a:rPr lang="pt-BR" sz="4000">
                <a:solidFill>
                  <a:srgbClr val="00B050"/>
                </a:solidFill>
                <a:latin typeface="Arial" charset="0"/>
                <a:ea typeface="+mn-ea"/>
                <a:cs typeface="+mn-cs"/>
              </a:rPr>
            </a:br>
            <a:r>
              <a:rPr lang="pt-BR" sz="4000">
                <a:solidFill>
                  <a:srgbClr val="00B050"/>
                </a:solidFill>
                <a:latin typeface="Arial" charset="0"/>
                <a:ea typeface="+mn-ea"/>
                <a:cs typeface="+mn-cs"/>
              </a:rPr>
              <a:t>personalização e customização?</a:t>
            </a:r>
          </a:p>
        </p:txBody>
      </p:sp>
      <p:sp>
        <p:nvSpPr>
          <p:cNvPr id="191493" name="Rectangle 5"/>
          <p:cNvSpPr>
            <a:spLocks noGrp="1" noChangeArrowheads="1"/>
          </p:cNvSpPr>
          <p:nvPr>
            <p:ph type="body" sz="half" idx="1"/>
          </p:nvPr>
        </p:nvSpPr>
        <p:spPr>
          <a:xfrm>
            <a:off x="685800" y="1919731"/>
            <a:ext cx="7773988" cy="4608512"/>
          </a:xfrm>
          <a:noFill/>
          <a:ln/>
        </p:spPr>
        <p:txBody>
          <a:bodyPr>
            <a:normAutofit fontScale="92500"/>
          </a:bodyPr>
          <a:lstStyle/>
          <a:p>
            <a:r>
              <a:rPr lang="pt-BR" b="1">
                <a:solidFill>
                  <a:srgbClr val="0070C0"/>
                </a:solidFill>
              </a:rPr>
              <a:t>Customização </a:t>
            </a:r>
          </a:p>
          <a:p>
            <a:pPr lvl="1"/>
            <a:r>
              <a:rPr lang="pt-BR" sz="2400">
                <a:solidFill>
                  <a:schemeClr val="tx1"/>
                </a:solidFill>
              </a:rPr>
              <a:t> O usuário configura seu produto conforme quer</a:t>
            </a:r>
          </a:p>
          <a:p>
            <a:pPr lvl="1"/>
            <a:r>
              <a:rPr lang="pt-BR" sz="2400">
                <a:solidFill>
                  <a:schemeClr val="tx1"/>
                </a:solidFill>
              </a:rPr>
              <a:t> Em Sistemas para Vendas na Internet pode ser quando o usuário especifica suas próprias preferências dentro do site </a:t>
            </a:r>
          </a:p>
          <a:p>
            <a:pPr lvl="1"/>
            <a:endParaRPr lang="pt-BR" sz="2400">
              <a:solidFill>
                <a:schemeClr val="tx1"/>
              </a:solidFill>
            </a:endParaRPr>
          </a:p>
          <a:p>
            <a:r>
              <a:rPr lang="pt-BR" b="1">
                <a:solidFill>
                  <a:srgbClr val="0070C0"/>
                </a:solidFill>
              </a:rPr>
              <a:t>Personalização</a:t>
            </a:r>
          </a:p>
          <a:p>
            <a:pPr lvl="1"/>
            <a:r>
              <a:rPr lang="pt-BR" sz="2400">
                <a:solidFill>
                  <a:schemeClr val="tx1"/>
                </a:solidFill>
              </a:rPr>
              <a:t> A empresa configura o produto conforme acredita que o usuário queira </a:t>
            </a:r>
          </a:p>
          <a:p>
            <a:pPr lvl="1"/>
            <a:r>
              <a:rPr lang="pt-BR" sz="2400">
                <a:solidFill>
                  <a:schemeClr val="tx1"/>
                </a:solidFill>
              </a:rPr>
              <a:t> Em Sistemas para Vendas na Internet podem ser as modificações nos </a:t>
            </a:r>
            <a:r>
              <a:rPr lang="pt-BR" sz="2400" err="1">
                <a:solidFill>
                  <a:schemeClr val="tx1"/>
                </a:solidFill>
              </a:rPr>
              <a:t>websites</a:t>
            </a:r>
            <a:r>
              <a:rPr lang="pt-BR" sz="2400">
                <a:solidFill>
                  <a:schemeClr val="tx1"/>
                </a:solidFill>
              </a:rPr>
              <a:t> feitos pela empresa a partir de dados analisados do cliente</a:t>
            </a:r>
          </a:p>
          <a:p>
            <a:pPr>
              <a:buFont typeface="Wingdings" pitchFamily="2" charset="2"/>
              <a:buNone/>
            </a:pPr>
            <a:endParaRPr lang="pt-BR"/>
          </a:p>
        </p:txBody>
      </p:sp>
      <p:pic>
        <p:nvPicPr>
          <p:cNvPr id="5" name="Picture 18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829019" y="329330"/>
            <a:ext cx="997107" cy="272893"/>
          </a:xfrm>
          <a:prstGeom prst="rect">
            <a:avLst/>
          </a:prstGeom>
        </p:spPr>
      </p:pic>
      <p:sp>
        <p:nvSpPr>
          <p:cNvPr id="6" name="Rectangle 3"/>
          <p:cNvSpPr/>
          <p:nvPr/>
        </p:nvSpPr>
        <p:spPr>
          <a:xfrm>
            <a:off x="8365985" y="6141018"/>
            <a:ext cx="789666" cy="410185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17"/>
          <p:cNvSpPr txBox="1"/>
          <p:nvPr/>
        </p:nvSpPr>
        <p:spPr>
          <a:xfrm>
            <a:off x="8426945" y="6216482"/>
            <a:ext cx="354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chemeClr val="bg1"/>
                </a:solidFill>
                <a:latin typeface="Gotham-Bold"/>
                <a:cs typeface="Gotham-Bold"/>
              </a:rPr>
              <a:t>18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4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4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4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49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49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49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4"/>
          <p:cNvSpPr>
            <a:spLocks noChangeArrowheads="1"/>
          </p:cNvSpPr>
          <p:nvPr/>
        </p:nvSpPr>
        <p:spPr bwMode="auto">
          <a:xfrm>
            <a:off x="685800" y="26035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endParaRPr lang="pt-BR" sz="3600">
              <a:solidFill>
                <a:schemeClr val="tx2"/>
              </a:solidFill>
            </a:endParaRPr>
          </a:p>
        </p:txBody>
      </p:sp>
      <p:sp>
        <p:nvSpPr>
          <p:cNvPr id="5123" name="Rectangle 5"/>
          <p:cNvSpPr>
            <a:spLocks noGrp="1" noChangeArrowheads="1"/>
          </p:cNvSpPr>
          <p:nvPr>
            <p:ph type="title"/>
          </p:nvPr>
        </p:nvSpPr>
        <p:spPr>
          <a:xfrm>
            <a:off x="712407" y="99569"/>
            <a:ext cx="7115025" cy="707886"/>
          </a:xfrm>
          <a:noFill/>
        </p:spPr>
        <p:txBody>
          <a:bodyPr vert="horz" wrap="square" lIns="91440" tIns="45720" rIns="91440" bIns="45720" rtlCol="0" anchor="ctr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defTabSz="914400"/>
            <a:r>
              <a:rPr lang="pt-BR" sz="4000">
                <a:solidFill>
                  <a:srgbClr val="00B050"/>
                </a:solidFill>
                <a:latin typeface="Arial" charset="0"/>
                <a:ea typeface="+mn-ea"/>
                <a:cs typeface="+mn-cs"/>
              </a:rPr>
              <a:t>CRM – Atendimento ao cliente</a:t>
            </a:r>
          </a:p>
        </p:txBody>
      </p:sp>
      <p:sp>
        <p:nvSpPr>
          <p:cNvPr id="5124" name="Text Box 8"/>
          <p:cNvSpPr txBox="1">
            <a:spLocks noChangeArrowheads="1"/>
          </p:cNvSpPr>
          <p:nvPr/>
        </p:nvSpPr>
        <p:spPr bwMode="auto">
          <a:xfrm>
            <a:off x="684215" y="5643185"/>
            <a:ext cx="792003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pt-BR">
                <a:hlinkClick r:id="rId2"/>
              </a:rPr>
              <a:t>h</a:t>
            </a:r>
            <a:r>
              <a:rPr lang="pt-BR">
                <a:hlinkClick r:id="rId3"/>
              </a:rPr>
              <a:t>ttps://www.youtube.com/watch?v=NvXmbl--3qI</a:t>
            </a:r>
            <a:endParaRPr lang="pt-BR"/>
          </a:p>
        </p:txBody>
      </p:sp>
      <p:pic>
        <p:nvPicPr>
          <p:cNvPr id="6" name="Picture 1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829019" y="329330"/>
            <a:ext cx="997107" cy="272893"/>
          </a:xfrm>
          <a:prstGeom prst="rect">
            <a:avLst/>
          </a:prstGeom>
        </p:spPr>
      </p:pic>
      <p:sp>
        <p:nvSpPr>
          <p:cNvPr id="7" name="Rectangle 3"/>
          <p:cNvSpPr/>
          <p:nvPr/>
        </p:nvSpPr>
        <p:spPr>
          <a:xfrm>
            <a:off x="8365985" y="6141018"/>
            <a:ext cx="789666" cy="410185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17"/>
          <p:cNvSpPr txBox="1"/>
          <p:nvPr/>
        </p:nvSpPr>
        <p:spPr>
          <a:xfrm>
            <a:off x="8426945" y="6216482"/>
            <a:ext cx="354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chemeClr val="bg1"/>
                </a:solidFill>
                <a:latin typeface="Gotham-Bold"/>
                <a:cs typeface="Gotham-Bold"/>
              </a:rPr>
              <a:t>19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962150" y="1671639"/>
            <a:ext cx="5219700" cy="3514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22">
            <a:extLst>
              <a:ext uri="{FF2B5EF4-FFF2-40B4-BE49-F238E27FC236}">
                <a16:creationId xmlns:a16="http://schemas.microsoft.com/office/drawing/2014/main" id="{4462BBF4-EC8B-42F6-51B1-77F113980D4F}"/>
              </a:ext>
            </a:extLst>
          </p:cNvPr>
          <p:cNvSpPr/>
          <p:nvPr/>
        </p:nvSpPr>
        <p:spPr>
          <a:xfrm>
            <a:off x="752688" y="228600"/>
            <a:ext cx="45719" cy="449824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/>
          <a:srcRect l="21776" r="21705"/>
          <a:stretch/>
        </p:blipFill>
        <p:spPr>
          <a:xfrm>
            <a:off x="2" y="2603034"/>
            <a:ext cx="9155651" cy="2789855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32921" y="6295597"/>
            <a:ext cx="3617077" cy="286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400">
                <a:solidFill>
                  <a:srgbClr val="303030"/>
                </a:solidFill>
                <a:latin typeface="Gotham-Bold"/>
                <a:cs typeface="Gotham-Bold"/>
              </a:rPr>
              <a:t>JULHO/2022</a:t>
            </a:r>
          </a:p>
        </p:txBody>
      </p:sp>
      <p:sp>
        <p:nvSpPr>
          <p:cNvPr id="4" name="Rectangle 3"/>
          <p:cNvSpPr/>
          <p:nvPr/>
        </p:nvSpPr>
        <p:spPr>
          <a:xfrm>
            <a:off x="8365985" y="6141018"/>
            <a:ext cx="789666" cy="410185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8426945" y="6216482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chemeClr val="bg1"/>
                </a:solidFill>
                <a:latin typeface="Gotham-Bold"/>
                <a:cs typeface="Gotham-Bold"/>
              </a:rPr>
              <a:t>2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829019" y="329330"/>
            <a:ext cx="997107" cy="272893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0" y="2"/>
            <a:ext cx="9144000" cy="78756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1011882" y="3293782"/>
            <a:ext cx="7166918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3200">
                <a:solidFill>
                  <a:srgbClr val="FFFFFF"/>
                </a:solidFill>
                <a:latin typeface="Gotham-Bold"/>
                <a:cs typeface="Gotham-Bold"/>
              </a:rPr>
              <a:t>SISTEMAS DE INFORMAÇÃO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011884" y="3857841"/>
            <a:ext cx="5984663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200">
                <a:solidFill>
                  <a:srgbClr val="FFFFFF"/>
                </a:solidFill>
                <a:latin typeface="Gotham-Book"/>
                <a:cs typeface="Gotham-Book"/>
              </a:rPr>
              <a:t>GESTÃO CORPORATIVA COM TI</a:t>
            </a:r>
          </a:p>
          <a:p>
            <a:pPr>
              <a:lnSpc>
                <a:spcPct val="90000"/>
              </a:lnSpc>
            </a:pPr>
            <a:r>
              <a:rPr lang="en-US" sz="2200">
                <a:solidFill>
                  <a:srgbClr val="FFFFFF"/>
                </a:solidFill>
                <a:latin typeface="Gotham-Book"/>
                <a:cs typeface="Gotham-Book"/>
              </a:rPr>
              <a:t>CUSTOMER RELATIONSHIP MANAGEMENT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11884" y="4500382"/>
            <a:ext cx="3617077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>
                <a:solidFill>
                  <a:srgbClr val="FFFFFF"/>
                </a:solidFill>
                <a:latin typeface="Gotham-Bold"/>
                <a:cs typeface="Gotham-Bold"/>
              </a:rPr>
              <a:t>PROF. Me. JUNIOR F. DE AMARAL</a:t>
            </a:r>
          </a:p>
        </p:txBody>
      </p:sp>
      <p:sp>
        <p:nvSpPr>
          <p:cNvPr id="23" name="Rectangle 22"/>
          <p:cNvSpPr/>
          <p:nvPr/>
        </p:nvSpPr>
        <p:spPr>
          <a:xfrm flipH="1">
            <a:off x="759006" y="3423920"/>
            <a:ext cx="45719" cy="1290320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4445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doors dir="ver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41" name="Rectangle 5"/>
          <p:cNvSpPr>
            <a:spLocks noGrp="1" noChangeArrowheads="1"/>
          </p:cNvSpPr>
          <p:nvPr>
            <p:ph type="title"/>
          </p:nvPr>
        </p:nvSpPr>
        <p:spPr>
          <a:xfrm>
            <a:off x="922841" y="103456"/>
            <a:ext cx="6888424" cy="1323439"/>
          </a:xfrm>
          <a:noFill/>
        </p:spPr>
        <p:txBody>
          <a:bodyPr vert="horz" wrap="none" lIns="91440" tIns="45720" rIns="91440" bIns="45720" rtlCol="0" anchor="ctr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defTabSz="914400"/>
            <a:r>
              <a:rPr lang="pt-BR" sz="4000">
                <a:solidFill>
                  <a:srgbClr val="00B050"/>
                </a:solidFill>
                <a:latin typeface="Arial" charset="0"/>
                <a:ea typeface="+mn-ea"/>
                <a:cs typeface="+mn-cs"/>
              </a:rPr>
              <a:t>Preservando relacionamento </a:t>
            </a:r>
            <a:br>
              <a:rPr lang="pt-BR" sz="4000">
                <a:solidFill>
                  <a:srgbClr val="00B050"/>
                </a:solidFill>
                <a:latin typeface="Arial" charset="0"/>
                <a:ea typeface="+mn-ea"/>
                <a:cs typeface="+mn-cs"/>
              </a:rPr>
            </a:br>
            <a:r>
              <a:rPr lang="pt-BR" sz="4000">
                <a:solidFill>
                  <a:srgbClr val="00B050"/>
                </a:solidFill>
                <a:latin typeface="Arial" charset="0"/>
                <a:ea typeface="+mn-ea"/>
                <a:cs typeface="+mn-cs"/>
              </a:rPr>
              <a:t>com o cliente...</a:t>
            </a:r>
          </a:p>
        </p:txBody>
      </p:sp>
      <p:sp>
        <p:nvSpPr>
          <p:cNvPr id="193542" name="Rectangle 6"/>
          <p:cNvSpPr>
            <a:spLocks noGrp="1" noChangeArrowheads="1"/>
          </p:cNvSpPr>
          <p:nvPr>
            <p:ph type="body" sz="half" idx="1"/>
          </p:nvPr>
        </p:nvSpPr>
        <p:spPr>
          <a:xfrm>
            <a:off x="468315" y="1700212"/>
            <a:ext cx="8061325" cy="4392612"/>
          </a:xfrm>
          <a:noFill/>
          <a:ln/>
        </p:spPr>
        <p:txBody>
          <a:bodyPr/>
          <a:lstStyle/>
          <a:p>
            <a:r>
              <a:rPr lang="pt-BR" sz="3200">
                <a:solidFill>
                  <a:schemeClr val="tx1"/>
                </a:solidFill>
              </a:rPr>
              <a:t>Preservando relacionamentos com o cliente (adaptabilidade: ouvir, novos produtos)</a:t>
            </a:r>
          </a:p>
          <a:p>
            <a:pPr lvl="1"/>
            <a:r>
              <a:rPr lang="en-US" sz="3200">
                <a:solidFill>
                  <a:schemeClr val="tx1"/>
                </a:solidFill>
              </a:rPr>
              <a:t> </a:t>
            </a:r>
            <a:r>
              <a:rPr lang="en-US" sz="3200" err="1">
                <a:solidFill>
                  <a:srgbClr val="C00000"/>
                </a:solidFill>
              </a:rPr>
              <a:t>segmentar</a:t>
            </a:r>
            <a:r>
              <a:rPr lang="en-US" sz="3200">
                <a:solidFill>
                  <a:schemeClr val="tx1"/>
                </a:solidFill>
              </a:rPr>
              <a:t> </a:t>
            </a:r>
            <a:r>
              <a:rPr lang="en-US" sz="3200" err="1">
                <a:solidFill>
                  <a:schemeClr val="tx1"/>
                </a:solidFill>
              </a:rPr>
              <a:t>os</a:t>
            </a:r>
            <a:r>
              <a:rPr lang="en-US" sz="3200">
                <a:solidFill>
                  <a:schemeClr val="tx1"/>
                </a:solidFill>
              </a:rPr>
              <a:t> </a:t>
            </a:r>
            <a:r>
              <a:rPr lang="en-US" sz="3200" err="1">
                <a:solidFill>
                  <a:schemeClr val="tx1"/>
                </a:solidFill>
              </a:rPr>
              <a:t>clientes</a:t>
            </a:r>
            <a:r>
              <a:rPr lang="en-US" sz="3200">
                <a:solidFill>
                  <a:schemeClr val="tx1"/>
                </a:solidFill>
              </a:rPr>
              <a:t> </a:t>
            </a:r>
            <a:r>
              <a:rPr lang="en-US" sz="3200" err="1">
                <a:solidFill>
                  <a:schemeClr val="tx1"/>
                </a:solidFill>
              </a:rPr>
              <a:t>por</a:t>
            </a:r>
            <a:r>
              <a:rPr lang="en-US" sz="3200">
                <a:solidFill>
                  <a:schemeClr val="tx1"/>
                </a:solidFill>
              </a:rPr>
              <a:t> valor e </a:t>
            </a:r>
            <a:r>
              <a:rPr lang="en-US" sz="3200" err="1">
                <a:solidFill>
                  <a:schemeClr val="tx1"/>
                </a:solidFill>
              </a:rPr>
              <a:t>por</a:t>
            </a:r>
            <a:r>
              <a:rPr lang="en-US" sz="3200">
                <a:solidFill>
                  <a:schemeClr val="tx1"/>
                </a:solidFill>
              </a:rPr>
              <a:t> </a:t>
            </a:r>
            <a:r>
              <a:rPr lang="en-US" sz="3200" err="1">
                <a:solidFill>
                  <a:schemeClr val="tx1"/>
                </a:solidFill>
              </a:rPr>
              <a:t>necessidade</a:t>
            </a:r>
            <a:r>
              <a:rPr lang="en-US" sz="3200">
                <a:solidFill>
                  <a:schemeClr val="tx1"/>
                </a:solidFill>
              </a:rPr>
              <a:t> </a:t>
            </a:r>
            <a:r>
              <a:rPr lang="en-US" sz="3200" err="1">
                <a:solidFill>
                  <a:schemeClr val="tx1"/>
                </a:solidFill>
              </a:rPr>
              <a:t>para</a:t>
            </a:r>
            <a:r>
              <a:rPr lang="en-US" sz="3200">
                <a:solidFill>
                  <a:schemeClr val="tx1"/>
                </a:solidFill>
              </a:rPr>
              <a:t> </a:t>
            </a:r>
            <a:r>
              <a:rPr lang="en-US" sz="3200" err="1">
                <a:solidFill>
                  <a:schemeClr val="tx1"/>
                </a:solidFill>
              </a:rPr>
              <a:t>oferecer</a:t>
            </a:r>
            <a:r>
              <a:rPr lang="en-US" sz="3200">
                <a:solidFill>
                  <a:schemeClr val="tx1"/>
                </a:solidFill>
              </a:rPr>
              <a:t> um </a:t>
            </a:r>
            <a:r>
              <a:rPr lang="en-US" sz="3200" err="1">
                <a:solidFill>
                  <a:schemeClr val="tx1"/>
                </a:solidFill>
              </a:rPr>
              <a:t>programa</a:t>
            </a:r>
            <a:r>
              <a:rPr lang="en-US" sz="3200">
                <a:solidFill>
                  <a:schemeClr val="tx1"/>
                </a:solidFill>
              </a:rPr>
              <a:t> de </a:t>
            </a:r>
            <a:r>
              <a:rPr lang="en-US" sz="3200" err="1">
                <a:solidFill>
                  <a:schemeClr val="tx1"/>
                </a:solidFill>
              </a:rPr>
              <a:t>lealdade</a:t>
            </a:r>
            <a:r>
              <a:rPr lang="en-US" sz="3200">
                <a:solidFill>
                  <a:schemeClr val="tx1"/>
                </a:solidFill>
              </a:rPr>
              <a:t> </a:t>
            </a:r>
            <a:r>
              <a:rPr lang="en-US" sz="3200" err="1">
                <a:solidFill>
                  <a:srgbClr val="C00000"/>
                </a:solidFill>
              </a:rPr>
              <a:t>customizada</a:t>
            </a:r>
            <a:endParaRPr lang="en-US" sz="3200">
              <a:solidFill>
                <a:srgbClr val="C00000"/>
              </a:solidFill>
            </a:endParaRPr>
          </a:p>
          <a:p>
            <a:pPr lvl="1"/>
            <a:r>
              <a:rPr lang="en-US" sz="3200">
                <a:solidFill>
                  <a:schemeClr val="tx1"/>
                </a:solidFill>
              </a:rPr>
              <a:t> </a:t>
            </a:r>
            <a:r>
              <a:rPr lang="en-US" sz="3200" err="1">
                <a:solidFill>
                  <a:schemeClr val="tx1"/>
                </a:solidFill>
              </a:rPr>
              <a:t>prover</a:t>
            </a:r>
            <a:r>
              <a:rPr lang="en-US" sz="3200">
                <a:solidFill>
                  <a:schemeClr val="tx1"/>
                </a:solidFill>
              </a:rPr>
              <a:t> </a:t>
            </a:r>
            <a:r>
              <a:rPr lang="en-US" sz="3200" err="1">
                <a:solidFill>
                  <a:schemeClr val="tx1"/>
                </a:solidFill>
              </a:rPr>
              <a:t>atendimentos</a:t>
            </a:r>
            <a:r>
              <a:rPr lang="en-US" sz="3200">
                <a:solidFill>
                  <a:schemeClr val="tx1"/>
                </a:solidFill>
              </a:rPr>
              <a:t> </a:t>
            </a:r>
            <a:r>
              <a:rPr lang="en-US" sz="3200" err="1">
                <a:solidFill>
                  <a:schemeClr val="tx1"/>
                </a:solidFill>
              </a:rPr>
              <a:t>personalizados</a:t>
            </a:r>
            <a:r>
              <a:rPr lang="en-US" sz="3200">
                <a:solidFill>
                  <a:schemeClr val="tx1"/>
                </a:solidFill>
              </a:rPr>
              <a:t> </a:t>
            </a:r>
            <a:r>
              <a:rPr lang="en-US" sz="3200" err="1">
                <a:solidFill>
                  <a:schemeClr val="tx1"/>
                </a:solidFill>
              </a:rPr>
              <a:t>por</a:t>
            </a:r>
            <a:r>
              <a:rPr lang="en-US" sz="3200">
                <a:solidFill>
                  <a:schemeClr val="tx1"/>
                </a:solidFill>
              </a:rPr>
              <a:t> </a:t>
            </a:r>
            <a:r>
              <a:rPr lang="en-US" sz="3200" err="1">
                <a:solidFill>
                  <a:schemeClr val="tx1"/>
                </a:solidFill>
              </a:rPr>
              <a:t>mei</a:t>
            </a:r>
            <a:r>
              <a:rPr lang="en-US" sz="3200" err="1"/>
              <a:t>o</a:t>
            </a:r>
            <a:r>
              <a:rPr lang="en-US" sz="3200"/>
              <a:t> de análise do</a:t>
            </a:r>
            <a:r>
              <a:rPr lang="en-US" sz="3200">
                <a:solidFill>
                  <a:schemeClr val="tx1"/>
                </a:solidFill>
              </a:rPr>
              <a:t> </a:t>
            </a:r>
            <a:r>
              <a:rPr lang="en-US" sz="3200" err="1">
                <a:solidFill>
                  <a:schemeClr val="tx1"/>
                </a:solidFill>
              </a:rPr>
              <a:t>histórico</a:t>
            </a:r>
            <a:r>
              <a:rPr lang="en-US" sz="3200">
                <a:solidFill>
                  <a:schemeClr val="tx1"/>
                </a:solidFill>
              </a:rPr>
              <a:t> dos </a:t>
            </a:r>
            <a:r>
              <a:rPr lang="en-US" sz="3200" err="1">
                <a:solidFill>
                  <a:schemeClr val="tx1"/>
                </a:solidFill>
              </a:rPr>
              <a:t>clientes</a:t>
            </a:r>
            <a:endParaRPr lang="pt-BR" sz="3200">
              <a:solidFill>
                <a:schemeClr val="tx1"/>
              </a:solidFill>
            </a:endParaRPr>
          </a:p>
          <a:p>
            <a:endParaRPr lang="pt-BR" sz="3200"/>
          </a:p>
        </p:txBody>
      </p:sp>
      <p:pic>
        <p:nvPicPr>
          <p:cNvPr id="5" name="Picture 18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829019" y="329330"/>
            <a:ext cx="997107" cy="272893"/>
          </a:xfrm>
          <a:prstGeom prst="rect">
            <a:avLst/>
          </a:prstGeom>
        </p:spPr>
      </p:pic>
      <p:sp>
        <p:nvSpPr>
          <p:cNvPr id="6" name="Rectangle 3"/>
          <p:cNvSpPr/>
          <p:nvPr/>
        </p:nvSpPr>
        <p:spPr>
          <a:xfrm>
            <a:off x="8365985" y="6141018"/>
            <a:ext cx="789666" cy="410185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17"/>
          <p:cNvSpPr txBox="1"/>
          <p:nvPr/>
        </p:nvSpPr>
        <p:spPr>
          <a:xfrm>
            <a:off x="8426945" y="6216482"/>
            <a:ext cx="354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chemeClr val="bg1"/>
                </a:solidFill>
                <a:latin typeface="Gotham-Bold"/>
                <a:cs typeface="Gotham-Bold"/>
              </a:rPr>
              <a:t>20</a:t>
            </a:r>
          </a:p>
        </p:txBody>
      </p:sp>
      <p:sp>
        <p:nvSpPr>
          <p:cNvPr id="8" name="Rectangle 22">
            <a:extLst>
              <a:ext uri="{FF2B5EF4-FFF2-40B4-BE49-F238E27FC236}">
                <a16:creationId xmlns:a16="http://schemas.microsoft.com/office/drawing/2014/main" id="{B0FDB611-7C76-5900-E177-6A80C24EAF45}"/>
              </a:ext>
            </a:extLst>
          </p:cNvPr>
          <p:cNvSpPr/>
          <p:nvPr/>
        </p:nvSpPr>
        <p:spPr>
          <a:xfrm>
            <a:off x="859368" y="228600"/>
            <a:ext cx="45719" cy="449824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5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935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5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1935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41" name="Rectangle 5"/>
          <p:cNvSpPr>
            <a:spLocks noGrp="1" noChangeArrowheads="1"/>
          </p:cNvSpPr>
          <p:nvPr>
            <p:ph type="title"/>
          </p:nvPr>
        </p:nvSpPr>
        <p:spPr>
          <a:xfrm>
            <a:off x="2987333" y="553231"/>
            <a:ext cx="3321743" cy="707886"/>
          </a:xfrm>
          <a:noFill/>
        </p:spPr>
        <p:txBody>
          <a:bodyPr vert="horz" wrap="none" lIns="91440" tIns="45720" rIns="91440" bIns="45720" rtlCol="0" anchor="ctr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defTabSz="914400"/>
            <a:r>
              <a:rPr lang="pt-BR" sz="4000">
                <a:solidFill>
                  <a:srgbClr val="00B050"/>
                </a:solidFill>
                <a:latin typeface="Arial" charset="0"/>
                <a:ea typeface="+mn-ea"/>
                <a:cs typeface="+mn-cs"/>
              </a:rPr>
              <a:t>CRM Gratuito</a:t>
            </a:r>
          </a:p>
        </p:txBody>
      </p:sp>
      <p:pic>
        <p:nvPicPr>
          <p:cNvPr id="5" name="Picture 18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829019" y="329330"/>
            <a:ext cx="997107" cy="272893"/>
          </a:xfrm>
          <a:prstGeom prst="rect">
            <a:avLst/>
          </a:prstGeom>
        </p:spPr>
      </p:pic>
      <p:sp>
        <p:nvSpPr>
          <p:cNvPr id="6" name="Rectangle 3"/>
          <p:cNvSpPr/>
          <p:nvPr/>
        </p:nvSpPr>
        <p:spPr>
          <a:xfrm>
            <a:off x="8365985" y="6141018"/>
            <a:ext cx="789666" cy="410185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17"/>
          <p:cNvSpPr txBox="1"/>
          <p:nvPr/>
        </p:nvSpPr>
        <p:spPr>
          <a:xfrm>
            <a:off x="8426945" y="6216482"/>
            <a:ext cx="354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chemeClr val="bg1"/>
                </a:solidFill>
                <a:latin typeface="Gotham-Bold"/>
                <a:cs typeface="Gotham-Bold"/>
              </a:rPr>
              <a:t>21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38227" y="1704974"/>
            <a:ext cx="3095625" cy="8763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194772" y="1614490"/>
            <a:ext cx="2390775" cy="1009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6" name="Picture 4">
            <a:hlinkClick r:id="rId5"/>
          </p:cNvPr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743204" y="2974455"/>
            <a:ext cx="4049238" cy="33195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aomputador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90" y="3487378"/>
            <a:ext cx="2099102" cy="1873448"/>
          </a:xfrm>
          <a:prstGeom prst="rect">
            <a:avLst/>
          </a:prstGeom>
        </p:spPr>
      </p:pic>
      <p:pic>
        <p:nvPicPr>
          <p:cNvPr id="5" name="Picture 4" descr="chicara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76259">
            <a:off x="1685510" y="4799177"/>
            <a:ext cx="899422" cy="95158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947125" y="697544"/>
            <a:ext cx="6801557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800">
                <a:solidFill>
                  <a:srgbClr val="303030"/>
                </a:solidFill>
                <a:latin typeface="Gotham-Bold"/>
                <a:cs typeface="Gotham-Bold"/>
              </a:rPr>
              <a:t>REFERÊNCIAS</a:t>
            </a:r>
            <a:endParaRPr lang="en-US" sz="2800">
              <a:solidFill>
                <a:srgbClr val="303030"/>
              </a:solidFill>
              <a:latin typeface="Gotham-Book"/>
              <a:cs typeface="Gotham-Book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765379" y="792479"/>
            <a:ext cx="72000" cy="284481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livros.pn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87626">
            <a:off x="565800" y="5469280"/>
            <a:ext cx="1351762" cy="1113853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0" y="2"/>
            <a:ext cx="9144000" cy="78756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8365985" y="6141018"/>
            <a:ext cx="789666" cy="410185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8426945" y="6216482"/>
            <a:ext cx="354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chemeClr val="bg1"/>
                </a:solidFill>
                <a:latin typeface="Gotham-Bold"/>
                <a:cs typeface="Gotham-Bold"/>
              </a:rPr>
              <a:t>22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829019" y="329330"/>
            <a:ext cx="997107" cy="272893"/>
          </a:xfrm>
          <a:prstGeom prst="rect">
            <a:avLst/>
          </a:prstGeom>
        </p:spPr>
      </p:pic>
      <p:sp>
        <p:nvSpPr>
          <p:cNvPr id="21" name="Text Box 4"/>
          <p:cNvSpPr txBox="1">
            <a:spLocks noChangeArrowheads="1"/>
          </p:cNvSpPr>
          <p:nvPr/>
        </p:nvSpPr>
        <p:spPr bwMode="auto">
          <a:xfrm>
            <a:off x="2382982" y="1912235"/>
            <a:ext cx="6551468" cy="3277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Clr>
                <a:schemeClr val="tx1"/>
              </a:buClr>
              <a:buSzPct val="80000"/>
            </a:pPr>
            <a:endParaRPr lang="pt-BR" b="1">
              <a:solidFill>
                <a:schemeClr val="accent2"/>
              </a:solidFill>
              <a:latin typeface="Century Gothic" pitchFamily="34" charset="0"/>
            </a:endParaRPr>
          </a:p>
          <a:p>
            <a:r>
              <a:rPr lang="en-US"/>
              <a:t>APQC – </a:t>
            </a:r>
            <a:r>
              <a:rPr lang="pt-BR" b="1" err="1"/>
              <a:t>American</a:t>
            </a:r>
            <a:r>
              <a:rPr lang="pt-BR" b="1"/>
              <a:t> </a:t>
            </a:r>
            <a:r>
              <a:rPr lang="pt-BR" b="1" err="1"/>
              <a:t>Productivity</a:t>
            </a:r>
            <a:r>
              <a:rPr lang="pt-BR" b="1"/>
              <a:t> &amp; </a:t>
            </a:r>
            <a:r>
              <a:rPr lang="pt-BR" b="1" err="1"/>
              <a:t>Quality</a:t>
            </a:r>
            <a:r>
              <a:rPr lang="pt-BR" b="1"/>
              <a:t> Center. </a:t>
            </a:r>
            <a:r>
              <a:rPr lang="pt-BR" b="1" err="1"/>
              <a:t>Process</a:t>
            </a:r>
            <a:r>
              <a:rPr lang="pt-BR" b="1"/>
              <a:t> </a:t>
            </a:r>
            <a:r>
              <a:rPr lang="pt-BR" b="1" err="1"/>
              <a:t>Classification</a:t>
            </a:r>
            <a:r>
              <a:rPr lang="pt-BR" b="1"/>
              <a:t> Framework.</a:t>
            </a:r>
            <a:r>
              <a:rPr lang="pt-BR"/>
              <a:t> 2012.  Disponível em </a:t>
            </a:r>
            <a:r>
              <a:rPr lang="pt-BR" u="sng">
                <a:hlinkClick r:id="rId6"/>
              </a:rPr>
              <a:t>http://www.apqc.org/process-classification-framework</a:t>
            </a:r>
            <a:r>
              <a:rPr lang="pt-BR"/>
              <a:t>. Acesso em: Mar. 2021.</a:t>
            </a:r>
          </a:p>
          <a:p>
            <a:endParaRPr lang="pt-BR"/>
          </a:p>
          <a:p>
            <a:r>
              <a:rPr lang="pt-BR"/>
              <a:t>MSCRM - </a:t>
            </a:r>
            <a:r>
              <a:rPr lang="pt-BR" b="1"/>
              <a:t>Microsoft Dynamics CRM </a:t>
            </a:r>
            <a:r>
              <a:rPr lang="pt-BR" b="1" err="1"/>
              <a:t>Team</a:t>
            </a:r>
            <a:r>
              <a:rPr lang="pt-BR" b="1"/>
              <a:t> Site. Microsoft Dynamics CRM </a:t>
            </a:r>
            <a:r>
              <a:rPr lang="pt-BR" b="1" err="1"/>
              <a:t>Consultant</a:t>
            </a:r>
            <a:r>
              <a:rPr lang="pt-BR" b="1"/>
              <a:t> </a:t>
            </a:r>
            <a:r>
              <a:rPr lang="pt-BR" b="1" err="1"/>
              <a:t>New</a:t>
            </a:r>
            <a:r>
              <a:rPr lang="pt-BR" b="1"/>
              <a:t> Jersey. </a:t>
            </a:r>
            <a:r>
              <a:rPr lang="pt-BR"/>
              <a:t>SD. Disponível em</a:t>
            </a:r>
            <a:br>
              <a:rPr lang="pt-BR"/>
            </a:br>
            <a:r>
              <a:rPr lang="pt-BR" b="1"/>
              <a:t> </a:t>
            </a:r>
            <a:r>
              <a:rPr lang="pt-BR" b="1">
                <a:hlinkClick r:id="rId7"/>
              </a:rPr>
              <a:t>http://www.microsoft.com/en-us/dynamics/crm-test-drive-start.</a:t>
            </a:r>
            <a:r>
              <a:rPr lang="pt-BR" b="1" err="1">
                <a:hlinkClick r:id="rId7"/>
              </a:rPr>
              <a:t>aspx</a:t>
            </a:r>
            <a:r>
              <a:rPr lang="pt-BR" b="1"/>
              <a:t> </a:t>
            </a:r>
            <a:endParaRPr lang="pt-BR"/>
          </a:p>
          <a:p>
            <a:r>
              <a:rPr lang="pt-BR"/>
              <a:t>Acesso em: Mar. 2021.</a:t>
            </a:r>
          </a:p>
        </p:txBody>
      </p:sp>
    </p:spTree>
    <p:extLst>
      <p:ext uri="{BB962C8B-B14F-4D97-AF65-F5344CB8AC3E}">
        <p14:creationId xmlns:p14="http://schemas.microsoft.com/office/powerpoint/2010/main" val="22272663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doors dir="ver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26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2580640"/>
            <a:ext cx="9144000" cy="282448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1026"/>
          <p:cNvSpPr>
            <a:spLocks noChangeArrowheads="1"/>
          </p:cNvSpPr>
          <p:nvPr/>
        </p:nvSpPr>
        <p:spPr bwMode="auto">
          <a:xfrm>
            <a:off x="1053372" y="3222882"/>
            <a:ext cx="6694934" cy="1767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2075" tIns="46038" rIns="92075" bIns="46038">
            <a:spAutoFit/>
          </a:bodyPr>
          <a:lstStyle/>
          <a:p>
            <a:pPr>
              <a:defRPr/>
            </a:pPr>
            <a:r>
              <a:rPr kumimoji="1" lang="en-US" sz="2000">
                <a:solidFill>
                  <a:schemeClr val="bg1"/>
                </a:solidFill>
                <a:latin typeface="Gotham-Bold"/>
                <a:cs typeface="Gotham-Bold"/>
              </a:rPr>
              <a:t>Copyright © 2022  Prof. Me. Junior F. de Amaral</a:t>
            </a:r>
          </a:p>
          <a:p>
            <a:pPr>
              <a:defRPr/>
            </a:pPr>
            <a:r>
              <a:rPr kumimoji="1" lang="en-US" sz="2000">
                <a:solidFill>
                  <a:schemeClr val="bg1"/>
                </a:solidFill>
                <a:latin typeface="Gotham-Bold"/>
                <a:cs typeface="Gotham-Bold"/>
              </a:rPr>
              <a:t>profjunior.amaral@fiap.com.br</a:t>
            </a:r>
          </a:p>
          <a:p>
            <a:pPr>
              <a:defRPr/>
            </a:pPr>
            <a:endParaRPr kumimoji="1" lang="en-US" sz="1600">
              <a:solidFill>
                <a:schemeClr val="bg1"/>
              </a:solidFill>
              <a:latin typeface="Gotham-Book"/>
              <a:cs typeface="Gotham-Book"/>
            </a:endParaRPr>
          </a:p>
          <a:p>
            <a:pPr>
              <a:lnSpc>
                <a:spcPct val="110000"/>
              </a:lnSpc>
              <a:defRPr/>
            </a:pPr>
            <a:r>
              <a:rPr kumimoji="1" lang="en-US" sz="1600" err="1">
                <a:solidFill>
                  <a:schemeClr val="bg1"/>
                </a:solidFill>
                <a:latin typeface="Gotham-Book"/>
                <a:cs typeface="Gotham-Book"/>
              </a:rPr>
              <a:t>Todos</a:t>
            </a:r>
            <a:r>
              <a:rPr kumimoji="1" lang="en-US" sz="1600">
                <a:solidFill>
                  <a:schemeClr val="bg1"/>
                </a:solidFill>
                <a:latin typeface="Gotham-Book"/>
                <a:cs typeface="Gotham-Book"/>
              </a:rPr>
              <a:t> </a:t>
            </a:r>
            <a:r>
              <a:rPr kumimoji="1" lang="en-US" sz="1600" err="1">
                <a:solidFill>
                  <a:schemeClr val="bg1"/>
                </a:solidFill>
                <a:latin typeface="Gotham-Book"/>
                <a:cs typeface="Gotham-Book"/>
              </a:rPr>
              <a:t>direitos</a:t>
            </a:r>
            <a:r>
              <a:rPr kumimoji="1" lang="en-US" sz="1600">
                <a:solidFill>
                  <a:schemeClr val="bg1"/>
                </a:solidFill>
                <a:latin typeface="Gotham-Book"/>
                <a:cs typeface="Gotham-Book"/>
              </a:rPr>
              <a:t> </a:t>
            </a:r>
            <a:r>
              <a:rPr kumimoji="1" lang="en-US" sz="1600" err="1">
                <a:solidFill>
                  <a:schemeClr val="bg1"/>
                </a:solidFill>
                <a:latin typeface="Gotham-Book"/>
                <a:cs typeface="Gotham-Book"/>
              </a:rPr>
              <a:t>reservados</a:t>
            </a:r>
            <a:r>
              <a:rPr kumimoji="1" lang="en-US" sz="1600">
                <a:solidFill>
                  <a:schemeClr val="bg1"/>
                </a:solidFill>
                <a:latin typeface="Gotham-Book"/>
                <a:cs typeface="Gotham-Book"/>
              </a:rPr>
              <a:t>. </a:t>
            </a:r>
            <a:r>
              <a:rPr kumimoji="1" lang="en-US" sz="1600" err="1">
                <a:solidFill>
                  <a:schemeClr val="bg1"/>
                </a:solidFill>
                <a:latin typeface="Gotham-Book"/>
                <a:cs typeface="Gotham-Book"/>
              </a:rPr>
              <a:t>Reprodução</a:t>
            </a:r>
            <a:r>
              <a:rPr kumimoji="1" lang="en-US" sz="1600">
                <a:solidFill>
                  <a:schemeClr val="bg1"/>
                </a:solidFill>
                <a:latin typeface="Gotham-Book"/>
                <a:cs typeface="Gotham-Book"/>
              </a:rPr>
              <a:t> </a:t>
            </a:r>
            <a:r>
              <a:rPr kumimoji="1" lang="en-US" sz="1600" err="1">
                <a:solidFill>
                  <a:schemeClr val="bg1"/>
                </a:solidFill>
                <a:latin typeface="Gotham-Book"/>
                <a:cs typeface="Gotham-Book"/>
              </a:rPr>
              <a:t>ou</a:t>
            </a:r>
            <a:r>
              <a:rPr kumimoji="1" lang="en-US" sz="1600">
                <a:solidFill>
                  <a:schemeClr val="bg1"/>
                </a:solidFill>
                <a:latin typeface="Gotham-Book"/>
                <a:cs typeface="Gotham-Book"/>
              </a:rPr>
              <a:t> </a:t>
            </a:r>
            <a:r>
              <a:rPr kumimoji="1" lang="en-US" sz="1600" err="1">
                <a:solidFill>
                  <a:schemeClr val="bg1"/>
                </a:solidFill>
                <a:latin typeface="Gotham-Book"/>
                <a:cs typeface="Gotham-Book"/>
              </a:rPr>
              <a:t>divulgação</a:t>
            </a:r>
            <a:r>
              <a:rPr kumimoji="1" lang="en-US" sz="1600">
                <a:solidFill>
                  <a:schemeClr val="bg1"/>
                </a:solidFill>
                <a:latin typeface="Gotham-Book"/>
                <a:cs typeface="Gotham-Book"/>
              </a:rPr>
              <a:t> total </a:t>
            </a:r>
            <a:r>
              <a:rPr kumimoji="1" lang="en-US" sz="1600" err="1">
                <a:solidFill>
                  <a:schemeClr val="bg1"/>
                </a:solidFill>
                <a:latin typeface="Gotham-Book"/>
                <a:cs typeface="Gotham-Book"/>
              </a:rPr>
              <a:t>ou</a:t>
            </a:r>
            <a:r>
              <a:rPr kumimoji="1" lang="en-US" sz="1600">
                <a:solidFill>
                  <a:schemeClr val="bg1"/>
                </a:solidFill>
                <a:latin typeface="Gotham-Book"/>
                <a:cs typeface="Gotham-Book"/>
              </a:rPr>
              <a:t> </a:t>
            </a:r>
            <a:r>
              <a:rPr kumimoji="1" lang="en-US" sz="1600" err="1">
                <a:solidFill>
                  <a:schemeClr val="bg1"/>
                </a:solidFill>
                <a:latin typeface="Gotham-Book"/>
                <a:cs typeface="Gotham-Book"/>
              </a:rPr>
              <a:t>parcial</a:t>
            </a:r>
            <a:r>
              <a:rPr kumimoji="1" lang="en-US" sz="1600">
                <a:solidFill>
                  <a:schemeClr val="bg1"/>
                </a:solidFill>
                <a:latin typeface="Gotham-Book"/>
                <a:cs typeface="Gotham-Book"/>
              </a:rPr>
              <a:t> </a:t>
            </a:r>
            <a:r>
              <a:rPr kumimoji="1" lang="en-US" sz="1600" err="1">
                <a:solidFill>
                  <a:schemeClr val="bg1"/>
                </a:solidFill>
                <a:latin typeface="Gotham-Book"/>
                <a:cs typeface="Gotham-Book"/>
              </a:rPr>
              <a:t>deste</a:t>
            </a:r>
            <a:r>
              <a:rPr kumimoji="1" lang="en-US" sz="1600">
                <a:solidFill>
                  <a:schemeClr val="bg1"/>
                </a:solidFill>
                <a:latin typeface="Gotham-Book"/>
                <a:cs typeface="Gotham-Book"/>
              </a:rPr>
              <a:t> </a:t>
            </a:r>
            <a:r>
              <a:rPr kumimoji="1" lang="en-US" sz="1600" err="1">
                <a:solidFill>
                  <a:schemeClr val="bg1"/>
                </a:solidFill>
                <a:latin typeface="Gotham-Book"/>
                <a:cs typeface="Gotham-Book"/>
              </a:rPr>
              <a:t>documento</a:t>
            </a:r>
            <a:r>
              <a:rPr kumimoji="1" lang="en-US" sz="1600">
                <a:solidFill>
                  <a:schemeClr val="bg1"/>
                </a:solidFill>
                <a:latin typeface="Gotham-Book"/>
                <a:cs typeface="Gotham-Book"/>
              </a:rPr>
              <a:t> é </a:t>
            </a:r>
            <a:r>
              <a:rPr kumimoji="1" lang="en-US" sz="1600" err="1">
                <a:solidFill>
                  <a:schemeClr val="bg1"/>
                </a:solidFill>
                <a:latin typeface="Gotham-Book"/>
                <a:cs typeface="Gotham-Book"/>
              </a:rPr>
              <a:t>expressamente</a:t>
            </a:r>
            <a:r>
              <a:rPr kumimoji="1" lang="en-US" sz="1600">
                <a:solidFill>
                  <a:schemeClr val="bg1"/>
                </a:solidFill>
                <a:latin typeface="Gotham-Book"/>
                <a:cs typeface="Gotham-Book"/>
              </a:rPr>
              <a:t> </a:t>
            </a:r>
            <a:r>
              <a:rPr kumimoji="1" lang="en-US" sz="1600" err="1">
                <a:solidFill>
                  <a:schemeClr val="bg1"/>
                </a:solidFill>
                <a:latin typeface="Gotham-Book"/>
                <a:cs typeface="Gotham-Book"/>
              </a:rPr>
              <a:t>proíbido</a:t>
            </a:r>
            <a:r>
              <a:rPr kumimoji="1" lang="en-US" sz="1600">
                <a:solidFill>
                  <a:schemeClr val="bg1"/>
                </a:solidFill>
                <a:latin typeface="Gotham-Book"/>
                <a:cs typeface="Gotham-Book"/>
              </a:rPr>
              <a:t> </a:t>
            </a:r>
            <a:r>
              <a:rPr kumimoji="1" lang="en-US" sz="1600" err="1">
                <a:solidFill>
                  <a:schemeClr val="bg1"/>
                </a:solidFill>
                <a:latin typeface="Gotham-Book"/>
                <a:cs typeface="Gotham-Book"/>
              </a:rPr>
              <a:t>sem</a:t>
            </a:r>
            <a:r>
              <a:rPr kumimoji="1" lang="en-US" sz="1600">
                <a:solidFill>
                  <a:schemeClr val="bg1"/>
                </a:solidFill>
                <a:latin typeface="Gotham-Book"/>
                <a:cs typeface="Gotham-Book"/>
              </a:rPr>
              <a:t> o </a:t>
            </a:r>
            <a:r>
              <a:rPr kumimoji="1" lang="pt-BR" sz="1600">
                <a:solidFill>
                  <a:schemeClr val="bg1"/>
                </a:solidFill>
                <a:latin typeface="Gotham-Book"/>
                <a:cs typeface="Gotham-Book"/>
              </a:rPr>
              <a:t>consentimento formal, por escrito,</a:t>
            </a:r>
            <a:r>
              <a:rPr kumimoji="1" lang="en-US" sz="1600">
                <a:solidFill>
                  <a:schemeClr val="bg1"/>
                </a:solidFill>
                <a:latin typeface="Gotham-Book"/>
                <a:cs typeface="Gotham-Book"/>
              </a:rPr>
              <a:t> do Professor (</a:t>
            </a:r>
            <a:r>
              <a:rPr kumimoji="1" lang="en-US" sz="1600" err="1">
                <a:solidFill>
                  <a:schemeClr val="bg1"/>
                </a:solidFill>
                <a:latin typeface="Gotham-Book"/>
                <a:cs typeface="Gotham-Book"/>
              </a:rPr>
              <a:t>autor</a:t>
            </a:r>
            <a:r>
              <a:rPr kumimoji="1" lang="en-US" sz="1600">
                <a:solidFill>
                  <a:schemeClr val="bg1"/>
                </a:solidFill>
                <a:latin typeface="Gotham-Book"/>
                <a:cs typeface="Gotham-Book"/>
              </a:rPr>
              <a:t>).</a:t>
            </a:r>
          </a:p>
        </p:txBody>
      </p:sp>
      <p:sp>
        <p:nvSpPr>
          <p:cNvPr id="5" name="Rectangle 4"/>
          <p:cNvSpPr/>
          <p:nvPr/>
        </p:nvSpPr>
        <p:spPr>
          <a:xfrm>
            <a:off x="747966" y="3342641"/>
            <a:ext cx="72000" cy="1239520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837508" y="333717"/>
            <a:ext cx="975616" cy="267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5947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doors dir="ver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2" descr="C:\Users\Ricardo\AppData\Local\Microsoft\Windows\Temporary Internet Files\Content.IE5\QTDFJE57\MP900443353[1]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57500" y="3143251"/>
            <a:ext cx="3221038" cy="2135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tângulo 3"/>
          <p:cNvSpPr/>
          <p:nvPr/>
        </p:nvSpPr>
        <p:spPr>
          <a:xfrm>
            <a:off x="943445" y="928915"/>
            <a:ext cx="7257115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pt-BR" sz="4000">
                <a:solidFill>
                  <a:srgbClr val="00B050"/>
                </a:solidFill>
                <a:latin typeface="Arial" charset="0"/>
              </a:rPr>
              <a:t>CRM – </a:t>
            </a:r>
            <a:r>
              <a:rPr lang="pt-BR" sz="4000" err="1">
                <a:solidFill>
                  <a:srgbClr val="00B050"/>
                </a:solidFill>
                <a:latin typeface="Arial" charset="0"/>
              </a:rPr>
              <a:t>Customer</a:t>
            </a:r>
            <a:r>
              <a:rPr lang="pt-BR" sz="4000">
                <a:solidFill>
                  <a:srgbClr val="00B050"/>
                </a:solidFill>
                <a:latin typeface="Arial" charset="0"/>
              </a:rPr>
              <a:t> </a:t>
            </a:r>
            <a:r>
              <a:rPr lang="pt-BR" sz="4000" err="1">
                <a:solidFill>
                  <a:srgbClr val="00B050"/>
                </a:solidFill>
                <a:latin typeface="Arial" charset="0"/>
              </a:rPr>
              <a:t>Relationship</a:t>
            </a:r>
            <a:r>
              <a:rPr lang="pt-BR" sz="4000">
                <a:solidFill>
                  <a:srgbClr val="00B050"/>
                </a:solidFill>
                <a:latin typeface="Arial" charset="0"/>
              </a:rPr>
              <a:t> </a:t>
            </a:r>
          </a:p>
          <a:p>
            <a:pPr algn="ctr"/>
            <a:r>
              <a:rPr lang="pt-BR" sz="4000">
                <a:solidFill>
                  <a:srgbClr val="00B050"/>
                </a:solidFill>
                <a:latin typeface="Arial" charset="0"/>
              </a:rPr>
              <a:t>Management</a:t>
            </a:r>
            <a:endParaRPr lang="pt-BR" sz="4000" b="1" cap="none" spc="0">
              <a:ln w="11430"/>
              <a:solidFill>
                <a:srgbClr val="00B050"/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pic>
        <p:nvPicPr>
          <p:cNvPr id="5" name="Picture 1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829019" y="329330"/>
            <a:ext cx="997107" cy="272893"/>
          </a:xfrm>
          <a:prstGeom prst="rect">
            <a:avLst/>
          </a:prstGeom>
        </p:spPr>
      </p:pic>
      <p:sp>
        <p:nvSpPr>
          <p:cNvPr id="7" name="Rectangle 3"/>
          <p:cNvSpPr/>
          <p:nvPr/>
        </p:nvSpPr>
        <p:spPr>
          <a:xfrm>
            <a:off x="8365985" y="6141018"/>
            <a:ext cx="789666" cy="410185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17"/>
          <p:cNvSpPr txBox="1"/>
          <p:nvPr/>
        </p:nvSpPr>
        <p:spPr>
          <a:xfrm>
            <a:off x="8426945" y="6216482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chemeClr val="bg1"/>
                </a:solidFill>
                <a:latin typeface="Gotham-Bold"/>
                <a:cs typeface="Gotham-Bold"/>
              </a:rPr>
              <a:t>3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4A196D65-896D-6B49-9DD5-91BDC890DB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914399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52" name="Rectangle 4"/>
          <p:cNvSpPr>
            <a:spLocks noGrp="1" noChangeArrowheads="1"/>
          </p:cNvSpPr>
          <p:nvPr>
            <p:ph type="title"/>
          </p:nvPr>
        </p:nvSpPr>
        <p:spPr>
          <a:xfrm>
            <a:off x="259079" y="68815"/>
            <a:ext cx="7265140" cy="954107"/>
          </a:xfrm>
          <a:noFill/>
        </p:spPr>
        <p:txBody>
          <a:bodyPr vert="horz" wrap="square" lIns="91440" tIns="45720" rIns="91440" bIns="45720" rtlCol="0" anchor="ctr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l" defTabSz="914400"/>
            <a:r>
              <a:rPr lang="pt-BR" sz="2800">
                <a:solidFill>
                  <a:srgbClr val="00B050"/>
                </a:solidFill>
                <a:latin typeface="Arial" charset="0"/>
                <a:ea typeface="+mn-ea"/>
                <a:cs typeface="+mn-cs"/>
              </a:rPr>
              <a:t>Complicando um pouco a definição: </a:t>
            </a:r>
            <a:br>
              <a:rPr lang="pt-BR" sz="2800">
                <a:solidFill>
                  <a:srgbClr val="00B050"/>
                </a:solidFill>
                <a:latin typeface="Arial" charset="0"/>
                <a:ea typeface="+mn-ea"/>
                <a:cs typeface="+mn-cs"/>
              </a:rPr>
            </a:br>
            <a:r>
              <a:rPr lang="pt-BR" sz="2800">
                <a:solidFill>
                  <a:srgbClr val="00B050"/>
                </a:solidFill>
                <a:latin typeface="Arial" charset="0"/>
                <a:ea typeface="+mn-ea"/>
                <a:cs typeface="+mn-cs"/>
              </a:rPr>
              <a:t>CRM é...</a:t>
            </a:r>
          </a:p>
        </p:txBody>
      </p:sp>
      <p:sp>
        <p:nvSpPr>
          <p:cNvPr id="181253" name="Rectangle 5"/>
          <p:cNvSpPr>
            <a:spLocks noGrp="1" noChangeArrowheads="1"/>
          </p:cNvSpPr>
          <p:nvPr>
            <p:ph type="body" sz="half" idx="1"/>
          </p:nvPr>
        </p:nvSpPr>
        <p:spPr>
          <a:xfrm>
            <a:off x="0" y="1232694"/>
            <a:ext cx="8750756" cy="4392612"/>
          </a:xfrm>
          <a:noFill/>
          <a:ln/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pt-BR" sz="3600"/>
              <a:t>Uma combinação de processos de </a:t>
            </a:r>
            <a:r>
              <a:rPr lang="pt-BR" sz="3600">
                <a:solidFill>
                  <a:srgbClr val="0033CC"/>
                </a:solidFill>
              </a:rPr>
              <a:t>negócios</a:t>
            </a:r>
            <a:r>
              <a:rPr lang="pt-BR" sz="3600"/>
              <a:t> e </a:t>
            </a:r>
            <a:r>
              <a:rPr lang="pt-BR" sz="3600">
                <a:solidFill>
                  <a:srgbClr val="0033CC"/>
                </a:solidFill>
              </a:rPr>
              <a:t>tecnologia</a:t>
            </a:r>
            <a:r>
              <a:rPr lang="pt-BR" sz="3600"/>
              <a:t>, que busca entender os clientes das empresas mediante várias perspectivas: </a:t>
            </a:r>
            <a:r>
              <a:rPr lang="pt-BR" sz="3600">
                <a:solidFill>
                  <a:srgbClr val="C00000"/>
                </a:solidFill>
              </a:rPr>
              <a:t>quem</a:t>
            </a:r>
            <a:r>
              <a:rPr lang="pt-BR" sz="3600"/>
              <a:t> são eles, </a:t>
            </a:r>
            <a:r>
              <a:rPr lang="pt-BR" sz="3600">
                <a:solidFill>
                  <a:srgbClr val="C00000"/>
                </a:solidFill>
              </a:rPr>
              <a:t>o que </a:t>
            </a:r>
            <a:r>
              <a:rPr lang="pt-BR" sz="3600"/>
              <a:t>eles fazem, </a:t>
            </a:r>
            <a:r>
              <a:rPr lang="pt-BR" sz="3600">
                <a:solidFill>
                  <a:srgbClr val="C00000"/>
                </a:solidFill>
              </a:rPr>
              <a:t>do que </a:t>
            </a:r>
            <a:r>
              <a:rPr lang="pt-BR" sz="3600"/>
              <a:t>eles gostam; </a:t>
            </a:r>
            <a:r>
              <a:rPr lang="pt-BR" sz="3600">
                <a:solidFill>
                  <a:srgbClr val="FF0000"/>
                </a:solidFill>
              </a:rPr>
              <a:t>o que </a:t>
            </a:r>
            <a:r>
              <a:rPr lang="pt-BR" sz="3600"/>
              <a:t>eles precisam.</a:t>
            </a:r>
          </a:p>
          <a:p>
            <a:pPr>
              <a:buFont typeface="Wingdings" pitchFamily="2" charset="2"/>
              <a:buNone/>
            </a:pPr>
            <a:endParaRPr lang="pt-BR" sz="3600"/>
          </a:p>
        </p:txBody>
      </p:sp>
      <p:pic>
        <p:nvPicPr>
          <p:cNvPr id="5" name="Picture 18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829019" y="329330"/>
            <a:ext cx="997107" cy="272893"/>
          </a:xfrm>
          <a:prstGeom prst="rect">
            <a:avLst/>
          </a:prstGeom>
        </p:spPr>
      </p:pic>
      <p:sp>
        <p:nvSpPr>
          <p:cNvPr id="6" name="Rectangle 3"/>
          <p:cNvSpPr/>
          <p:nvPr/>
        </p:nvSpPr>
        <p:spPr>
          <a:xfrm>
            <a:off x="8365985" y="6141018"/>
            <a:ext cx="789666" cy="410185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17"/>
          <p:cNvSpPr txBox="1"/>
          <p:nvPr/>
        </p:nvSpPr>
        <p:spPr>
          <a:xfrm>
            <a:off x="8426945" y="6216482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chemeClr val="bg1"/>
                </a:solidFill>
                <a:latin typeface="Gotham-Bold"/>
                <a:cs typeface="Gotham-Bold"/>
              </a:rPr>
              <a:t>5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568440" y="5227320"/>
            <a:ext cx="2587210" cy="16306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22">
            <a:extLst>
              <a:ext uri="{FF2B5EF4-FFF2-40B4-BE49-F238E27FC236}">
                <a16:creationId xmlns:a16="http://schemas.microsoft.com/office/drawing/2014/main" id="{63A52C6B-278E-B90D-C472-2DEF8795E529}"/>
              </a:ext>
            </a:extLst>
          </p:cNvPr>
          <p:cNvSpPr/>
          <p:nvPr/>
        </p:nvSpPr>
        <p:spPr>
          <a:xfrm flipH="1">
            <a:off x="210364" y="132080"/>
            <a:ext cx="45719" cy="782320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812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685800" y="3990110"/>
            <a:ext cx="7751618" cy="87283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9202" name="Rectangle 2"/>
          <p:cNvSpPr>
            <a:spLocks noGrp="1" noChangeArrowheads="1"/>
          </p:cNvSpPr>
          <p:nvPr>
            <p:ph type="title"/>
          </p:nvPr>
        </p:nvSpPr>
        <p:spPr>
          <a:xfrm>
            <a:off x="1750242" y="100595"/>
            <a:ext cx="5174814" cy="707886"/>
          </a:xfr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defTabSz="914400"/>
            <a:r>
              <a:rPr lang="en-US" sz="4000">
                <a:solidFill>
                  <a:srgbClr val="00B050"/>
                </a:solidFill>
                <a:latin typeface="Arial" charset="0"/>
                <a:ea typeface="+mn-ea"/>
                <a:cs typeface="+mn-cs"/>
              </a:rPr>
              <a:t>Afinal, O que é CRM?</a:t>
            </a:r>
            <a:endParaRPr lang="pt-BR" sz="4000">
              <a:solidFill>
                <a:srgbClr val="00B05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179204" name="Rectangle 4"/>
          <p:cNvSpPr>
            <a:spLocks noGrp="1" noChangeArrowheads="1"/>
          </p:cNvSpPr>
          <p:nvPr>
            <p:ph type="body" sz="half" idx="1"/>
          </p:nvPr>
        </p:nvSpPr>
        <p:spPr>
          <a:xfrm>
            <a:off x="706582" y="822032"/>
            <a:ext cx="7918450" cy="4679950"/>
          </a:xfrm>
          <a:noFill/>
          <a:ln/>
        </p:spPr>
        <p:txBody>
          <a:bodyPr/>
          <a:lstStyle/>
          <a:p>
            <a:pPr>
              <a:lnSpc>
                <a:spcPct val="150000"/>
              </a:lnSpc>
            </a:pPr>
            <a:r>
              <a:rPr lang="pt-BR" sz="2800"/>
              <a:t> Significa estabelecer </a:t>
            </a:r>
            <a:r>
              <a:rPr lang="pt-BR" sz="2800">
                <a:solidFill>
                  <a:srgbClr val="C00000"/>
                </a:solidFill>
              </a:rPr>
              <a:t>relacionamentos</a:t>
            </a:r>
            <a:r>
              <a:rPr lang="pt-BR" sz="2800"/>
              <a:t> com os clientes de forma mais </a:t>
            </a:r>
            <a:r>
              <a:rPr lang="pt-BR" sz="2800">
                <a:solidFill>
                  <a:srgbClr val="C00000"/>
                </a:solidFill>
              </a:rPr>
              <a:t>individualizada</a:t>
            </a:r>
            <a:r>
              <a:rPr lang="pt-BR" sz="2800"/>
              <a:t> possível e depois usar as informações coletadas para </a:t>
            </a:r>
            <a:r>
              <a:rPr lang="pt-BR" sz="2800">
                <a:solidFill>
                  <a:srgbClr val="C00000"/>
                </a:solidFill>
              </a:rPr>
              <a:t>tratar</a:t>
            </a:r>
            <a:r>
              <a:rPr lang="pt-BR" sz="2800"/>
              <a:t> clientes diferentes de maneiras diferentes...</a:t>
            </a:r>
            <a:r>
              <a:rPr lang="pt-BR" sz="2800" b="1"/>
              <a:t> </a:t>
            </a:r>
          </a:p>
          <a:p>
            <a:pPr>
              <a:buFont typeface="Wingdings" pitchFamily="2" charset="2"/>
              <a:buNone/>
            </a:pPr>
            <a:endParaRPr lang="pt-BR" sz="2800" b="1"/>
          </a:p>
          <a:p>
            <a:pPr>
              <a:buFont typeface="Wingdings" pitchFamily="2" charset="2"/>
              <a:buNone/>
            </a:pPr>
            <a:r>
              <a:rPr lang="pt-BR" sz="2800" b="1"/>
              <a:t>Os </a:t>
            </a:r>
            <a:r>
              <a:rPr lang="pt-BR" sz="2800" b="1">
                <a:solidFill>
                  <a:srgbClr val="C00000"/>
                </a:solidFill>
              </a:rPr>
              <a:t>sistemas</a:t>
            </a:r>
            <a:r>
              <a:rPr lang="pt-BR" sz="2800" b="1"/>
              <a:t> de CRM procuram, de uma forma geral, auxiliar nesta tarefa.</a:t>
            </a:r>
          </a:p>
          <a:p>
            <a:endParaRPr lang="pt-BR" sz="2800"/>
          </a:p>
          <a:p>
            <a:pPr>
              <a:buFont typeface="Wingdings" pitchFamily="2" charset="2"/>
              <a:buNone/>
            </a:pPr>
            <a:endParaRPr lang="pt-BR"/>
          </a:p>
          <a:p>
            <a:pPr>
              <a:buFont typeface="Wingdings" pitchFamily="2" charset="2"/>
              <a:buNone/>
            </a:pPr>
            <a:endParaRPr lang="pt-BR"/>
          </a:p>
        </p:txBody>
      </p:sp>
      <p:pic>
        <p:nvPicPr>
          <p:cNvPr id="6" name="Picture 18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829019" y="329330"/>
            <a:ext cx="997107" cy="272893"/>
          </a:xfrm>
          <a:prstGeom prst="rect">
            <a:avLst/>
          </a:prstGeom>
        </p:spPr>
      </p:pic>
      <p:sp>
        <p:nvSpPr>
          <p:cNvPr id="7" name="Rectangle 3"/>
          <p:cNvSpPr/>
          <p:nvPr/>
        </p:nvSpPr>
        <p:spPr>
          <a:xfrm>
            <a:off x="8365985" y="6141018"/>
            <a:ext cx="789666" cy="410185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17"/>
          <p:cNvSpPr txBox="1"/>
          <p:nvPr/>
        </p:nvSpPr>
        <p:spPr>
          <a:xfrm>
            <a:off x="8426945" y="6216482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chemeClr val="bg1"/>
                </a:solidFill>
                <a:latin typeface="Gotham-Bold"/>
                <a:cs typeface="Gotham-Bold"/>
              </a:rPr>
              <a:t>4</a:t>
            </a:r>
          </a:p>
        </p:txBody>
      </p:sp>
      <p:sp>
        <p:nvSpPr>
          <p:cNvPr id="9" name="Rectangle 22">
            <a:extLst>
              <a:ext uri="{FF2B5EF4-FFF2-40B4-BE49-F238E27FC236}">
                <a16:creationId xmlns:a16="http://schemas.microsoft.com/office/drawing/2014/main" id="{F900FC28-1988-CBC2-AA85-ACC710E1D661}"/>
              </a:ext>
            </a:extLst>
          </p:cNvPr>
          <p:cNvSpPr/>
          <p:nvPr/>
        </p:nvSpPr>
        <p:spPr>
          <a:xfrm flipH="1">
            <a:off x="1749605" y="132080"/>
            <a:ext cx="45719" cy="566190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2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792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2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792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52" name="Rectangle 4"/>
          <p:cNvSpPr>
            <a:spLocks noGrp="1" noChangeArrowheads="1"/>
          </p:cNvSpPr>
          <p:nvPr>
            <p:ph type="title"/>
          </p:nvPr>
        </p:nvSpPr>
        <p:spPr>
          <a:xfrm>
            <a:off x="300039" y="135883"/>
            <a:ext cx="7528980" cy="954107"/>
          </a:xfrm>
          <a:noFill/>
        </p:spPr>
        <p:txBody>
          <a:bodyPr vert="horz" wrap="square" lIns="91440" tIns="45720" rIns="91440" bIns="45720" rtlCol="0" anchor="ctr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l" defTabSz="914400"/>
            <a:r>
              <a:rPr lang="pt-BR" sz="2800">
                <a:solidFill>
                  <a:srgbClr val="00B050"/>
                </a:solidFill>
                <a:latin typeface="Arial" charset="0"/>
                <a:ea typeface="+mn-ea"/>
                <a:cs typeface="+mn-cs"/>
              </a:rPr>
              <a:t>Complicando um pouco a definição:</a:t>
            </a:r>
            <a:br>
              <a:rPr lang="pt-BR" sz="2800">
                <a:solidFill>
                  <a:srgbClr val="00B050"/>
                </a:solidFill>
                <a:latin typeface="Arial" charset="0"/>
                <a:ea typeface="+mn-ea"/>
                <a:cs typeface="+mn-cs"/>
              </a:rPr>
            </a:br>
            <a:r>
              <a:rPr lang="pt-BR" sz="2800">
                <a:solidFill>
                  <a:srgbClr val="00B050"/>
                </a:solidFill>
                <a:latin typeface="Arial" charset="0"/>
                <a:ea typeface="+mn-ea"/>
                <a:cs typeface="+mn-cs"/>
              </a:rPr>
              <a:t>CRM é...</a:t>
            </a:r>
          </a:p>
        </p:txBody>
      </p:sp>
      <p:sp>
        <p:nvSpPr>
          <p:cNvPr id="181253" name="Rectangle 5"/>
          <p:cNvSpPr>
            <a:spLocks noGrp="1" noChangeArrowheads="1"/>
          </p:cNvSpPr>
          <p:nvPr>
            <p:ph type="body" sz="half" idx="1"/>
          </p:nvPr>
        </p:nvSpPr>
        <p:spPr>
          <a:xfrm>
            <a:off x="300039" y="1548675"/>
            <a:ext cx="8526086" cy="4392612"/>
          </a:xfrm>
          <a:noFill/>
          <a:ln/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pt-BR"/>
              <a:t>Os sistemas de CRM procuram registrar todos os contatos do cliente através dos </a:t>
            </a:r>
            <a:r>
              <a:rPr lang="pt-BR">
                <a:solidFill>
                  <a:srgbClr val="C00000"/>
                </a:solidFill>
              </a:rPr>
              <a:t>canais de comunicação </a:t>
            </a:r>
            <a:r>
              <a:rPr lang="pt-BR"/>
              <a:t>com à empresa (como telefone, Internet, etc.)...</a:t>
            </a:r>
            <a:endParaRPr lang="en-US"/>
          </a:p>
          <a:p>
            <a:pPr algn="just">
              <a:buFont typeface="Wingdings" pitchFamily="2" charset="2"/>
              <a:buNone/>
            </a:pPr>
            <a:endParaRPr lang="pt-BR"/>
          </a:p>
        </p:txBody>
      </p:sp>
      <p:pic>
        <p:nvPicPr>
          <p:cNvPr id="5" name="Picture 18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829019" y="329330"/>
            <a:ext cx="997107" cy="272893"/>
          </a:xfrm>
          <a:prstGeom prst="rect">
            <a:avLst/>
          </a:prstGeom>
        </p:spPr>
      </p:pic>
      <p:sp>
        <p:nvSpPr>
          <p:cNvPr id="6" name="Rectangle 3"/>
          <p:cNvSpPr/>
          <p:nvPr/>
        </p:nvSpPr>
        <p:spPr>
          <a:xfrm>
            <a:off x="8365985" y="6141018"/>
            <a:ext cx="789666" cy="410185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17"/>
          <p:cNvSpPr txBox="1"/>
          <p:nvPr/>
        </p:nvSpPr>
        <p:spPr>
          <a:xfrm>
            <a:off x="8426945" y="6216482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chemeClr val="bg1"/>
                </a:solidFill>
                <a:latin typeface="Gotham-Bold"/>
                <a:cs typeface="Gotham-Bold"/>
              </a:rPr>
              <a:t>6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17699" y="3881439"/>
            <a:ext cx="4426303" cy="2947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22">
            <a:extLst>
              <a:ext uri="{FF2B5EF4-FFF2-40B4-BE49-F238E27FC236}">
                <a16:creationId xmlns:a16="http://schemas.microsoft.com/office/drawing/2014/main" id="{8B5B20A5-4F3B-9F8D-9804-00259622C885}"/>
              </a:ext>
            </a:extLst>
          </p:cNvPr>
          <p:cNvSpPr/>
          <p:nvPr/>
        </p:nvSpPr>
        <p:spPr>
          <a:xfrm flipH="1">
            <a:off x="210364" y="132080"/>
            <a:ext cx="45719" cy="782320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812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52" name="Rectangle 4"/>
          <p:cNvSpPr>
            <a:spLocks noGrp="1" noChangeArrowheads="1"/>
          </p:cNvSpPr>
          <p:nvPr>
            <p:ph type="title"/>
          </p:nvPr>
        </p:nvSpPr>
        <p:spPr>
          <a:xfrm>
            <a:off x="213360" y="61589"/>
            <a:ext cx="9144000" cy="954107"/>
          </a:xfrm>
          <a:noFill/>
        </p:spPr>
        <p:txBody>
          <a:bodyPr vert="horz" wrap="square" lIns="91440" tIns="45720" rIns="91440" bIns="45720" rtlCol="0" anchor="ctr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l" defTabSz="914400"/>
            <a:r>
              <a:rPr lang="pt-BR" sz="2800">
                <a:solidFill>
                  <a:srgbClr val="00B050"/>
                </a:solidFill>
                <a:latin typeface="Arial" charset="0"/>
                <a:ea typeface="+mn-ea"/>
                <a:cs typeface="+mn-cs"/>
              </a:rPr>
              <a:t>Complicando um pouco a definição:</a:t>
            </a:r>
            <a:br>
              <a:rPr lang="pt-BR" sz="2800">
                <a:solidFill>
                  <a:srgbClr val="00B050"/>
                </a:solidFill>
                <a:latin typeface="Arial" charset="0"/>
                <a:ea typeface="+mn-ea"/>
                <a:cs typeface="+mn-cs"/>
              </a:rPr>
            </a:br>
            <a:r>
              <a:rPr lang="pt-BR" sz="2800">
                <a:solidFill>
                  <a:srgbClr val="00B050"/>
                </a:solidFill>
                <a:latin typeface="Arial" charset="0"/>
                <a:ea typeface="+mn-ea"/>
                <a:cs typeface="+mn-cs"/>
              </a:rPr>
              <a:t>CRM é...</a:t>
            </a:r>
          </a:p>
        </p:txBody>
      </p:sp>
      <p:sp>
        <p:nvSpPr>
          <p:cNvPr id="181253" name="Rectangle 5"/>
          <p:cNvSpPr>
            <a:spLocks noGrp="1" noChangeArrowheads="1"/>
          </p:cNvSpPr>
          <p:nvPr>
            <p:ph type="body" sz="half" idx="1"/>
          </p:nvPr>
        </p:nvSpPr>
        <p:spPr>
          <a:xfrm>
            <a:off x="-22858" y="1147676"/>
            <a:ext cx="8483223" cy="4392612"/>
          </a:xfrm>
          <a:noFill/>
          <a:ln/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  <a:buNone/>
            </a:pPr>
            <a:r>
              <a:rPr lang="pt-BR" sz="3600"/>
              <a:t>... para posteriormente utilizar esta informação no desenvolvimento de </a:t>
            </a:r>
            <a:r>
              <a:rPr lang="pt-BR" sz="3600">
                <a:solidFill>
                  <a:srgbClr val="0033CC"/>
                </a:solidFill>
              </a:rPr>
              <a:t>ações</a:t>
            </a:r>
            <a:r>
              <a:rPr lang="pt-BR" sz="3600"/>
              <a:t> para melhorar o </a:t>
            </a:r>
            <a:r>
              <a:rPr lang="pt-BR" sz="3600">
                <a:solidFill>
                  <a:srgbClr val="0033CC"/>
                </a:solidFill>
              </a:rPr>
              <a:t>relacionamento</a:t>
            </a:r>
            <a:r>
              <a:rPr lang="pt-BR" sz="3600"/>
              <a:t> do cliente.</a:t>
            </a:r>
            <a:endParaRPr lang="en-US" sz="3600"/>
          </a:p>
          <a:p>
            <a:pPr algn="just">
              <a:buFont typeface="Wingdings" pitchFamily="2" charset="2"/>
              <a:buNone/>
            </a:pPr>
            <a:endParaRPr lang="pt-BR" sz="3600"/>
          </a:p>
        </p:txBody>
      </p:sp>
      <p:pic>
        <p:nvPicPr>
          <p:cNvPr id="5" name="Picture 18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829019" y="329330"/>
            <a:ext cx="997107" cy="272893"/>
          </a:xfrm>
          <a:prstGeom prst="rect">
            <a:avLst/>
          </a:prstGeom>
        </p:spPr>
      </p:pic>
      <p:sp>
        <p:nvSpPr>
          <p:cNvPr id="6" name="Rectangle 3"/>
          <p:cNvSpPr/>
          <p:nvPr/>
        </p:nvSpPr>
        <p:spPr>
          <a:xfrm>
            <a:off x="8365985" y="6141018"/>
            <a:ext cx="789666" cy="410185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17"/>
          <p:cNvSpPr txBox="1"/>
          <p:nvPr/>
        </p:nvSpPr>
        <p:spPr>
          <a:xfrm>
            <a:off x="8426945" y="6216482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chemeClr val="bg1"/>
                </a:solidFill>
                <a:latin typeface="Gotham-Bold"/>
                <a:cs typeface="Gotham-Bold"/>
              </a:rPr>
              <a:t>7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421453" y="3581400"/>
            <a:ext cx="3722547" cy="3311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22">
            <a:extLst>
              <a:ext uri="{FF2B5EF4-FFF2-40B4-BE49-F238E27FC236}">
                <a16:creationId xmlns:a16="http://schemas.microsoft.com/office/drawing/2014/main" id="{46B01EDA-D7D7-5217-9374-72F05CD5775A}"/>
              </a:ext>
            </a:extLst>
          </p:cNvPr>
          <p:cNvSpPr/>
          <p:nvPr/>
        </p:nvSpPr>
        <p:spPr>
          <a:xfrm flipH="1">
            <a:off x="210364" y="132080"/>
            <a:ext cx="45719" cy="782320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812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1" dur="20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6" name="Rectangle 2"/>
          <p:cNvSpPr>
            <a:spLocks noChangeArrowheads="1"/>
          </p:cNvSpPr>
          <p:nvPr/>
        </p:nvSpPr>
        <p:spPr bwMode="auto">
          <a:xfrm>
            <a:off x="985407" y="5114769"/>
            <a:ext cx="2935431" cy="433387"/>
          </a:xfrm>
          <a:prstGeom prst="rect">
            <a:avLst/>
          </a:prstGeom>
          <a:solidFill>
            <a:srgbClr val="FFFF00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3075" name="Text Box 3"/>
          <p:cNvSpPr txBox="1">
            <a:spLocks noChangeArrowheads="1"/>
          </p:cNvSpPr>
          <p:nvPr/>
        </p:nvSpPr>
        <p:spPr bwMode="auto">
          <a:xfrm>
            <a:off x="503238" y="1844677"/>
            <a:ext cx="4140200" cy="36933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457200" indent="-457200">
              <a:spcBef>
                <a:spcPct val="50000"/>
              </a:spcBef>
              <a:buFont typeface="Wingdings" pitchFamily="2" charset="2"/>
              <a:buChar char="Ø"/>
            </a:pPr>
            <a:r>
              <a:rPr lang="pt-BR" b="1"/>
              <a:t>Planejamento de Marketing</a:t>
            </a:r>
          </a:p>
          <a:p>
            <a:pPr marL="457200" indent="-457200">
              <a:spcBef>
                <a:spcPct val="50000"/>
              </a:spcBef>
              <a:buFont typeface="Wingdings" pitchFamily="2" charset="2"/>
              <a:buChar char="Ø"/>
            </a:pPr>
            <a:r>
              <a:rPr lang="pt-BR" b="1"/>
              <a:t>Pesquisa de Mercado</a:t>
            </a:r>
          </a:p>
          <a:p>
            <a:pPr marL="457200" indent="-457200">
              <a:spcBef>
                <a:spcPct val="50000"/>
              </a:spcBef>
              <a:buFont typeface="Wingdings" pitchFamily="2" charset="2"/>
              <a:buChar char="Ø"/>
            </a:pPr>
            <a:r>
              <a:rPr lang="pt-BR" b="1"/>
              <a:t>Análise Mercadológica</a:t>
            </a:r>
          </a:p>
          <a:p>
            <a:pPr marL="457200" indent="-457200">
              <a:spcBef>
                <a:spcPct val="50000"/>
              </a:spcBef>
              <a:buFont typeface="Wingdings" pitchFamily="2" charset="2"/>
              <a:buChar char="Ø"/>
            </a:pPr>
            <a:r>
              <a:rPr lang="pt-BR" b="1"/>
              <a:t>Propaganda e Publicidade</a:t>
            </a:r>
          </a:p>
          <a:p>
            <a:pPr marL="457200" indent="-457200">
              <a:spcBef>
                <a:spcPct val="50000"/>
              </a:spcBef>
              <a:buFont typeface="Wingdings" pitchFamily="2" charset="2"/>
              <a:buChar char="Ø"/>
            </a:pPr>
            <a:r>
              <a:rPr lang="pt-BR" b="1"/>
              <a:t>Promoções e Eventos</a:t>
            </a:r>
          </a:p>
          <a:p>
            <a:pPr marL="457200" indent="-457200">
              <a:spcBef>
                <a:spcPct val="50000"/>
              </a:spcBef>
              <a:buFont typeface="Wingdings" pitchFamily="2" charset="2"/>
              <a:buChar char="Ø"/>
            </a:pPr>
            <a:r>
              <a:rPr lang="pt-BR" b="1"/>
              <a:t>Construção de Marcas</a:t>
            </a:r>
          </a:p>
          <a:p>
            <a:pPr marL="457200" indent="-457200">
              <a:spcBef>
                <a:spcPct val="50000"/>
              </a:spcBef>
              <a:buFont typeface="Wingdings" pitchFamily="2" charset="2"/>
              <a:buChar char="Ø"/>
            </a:pPr>
            <a:r>
              <a:rPr lang="pt-BR" b="1"/>
              <a:t>Administração de Produto</a:t>
            </a:r>
          </a:p>
          <a:p>
            <a:pPr marL="457200" indent="-457200">
              <a:spcBef>
                <a:spcPct val="50000"/>
              </a:spcBef>
              <a:buFont typeface="Wingdings" pitchFamily="2" charset="2"/>
              <a:buChar char="Ø"/>
            </a:pPr>
            <a:r>
              <a:rPr lang="pt-BR" b="1"/>
              <a:t>Previsão de Venda</a:t>
            </a:r>
          </a:p>
          <a:p>
            <a:pPr marL="457200" indent="-457200">
              <a:spcBef>
                <a:spcPct val="50000"/>
              </a:spcBef>
              <a:buFont typeface="Wingdings" pitchFamily="2" charset="2"/>
              <a:buChar char="Ø"/>
            </a:pPr>
            <a:r>
              <a:rPr lang="pt-BR" b="1"/>
              <a:t>Atendimento ao Consumidor</a:t>
            </a:r>
          </a:p>
        </p:txBody>
      </p:sp>
      <p:sp>
        <p:nvSpPr>
          <p:cNvPr id="3076" name="Rectangle 4"/>
          <p:cNvSpPr>
            <a:spLocks noChangeArrowheads="1"/>
          </p:cNvSpPr>
          <p:nvPr/>
        </p:nvSpPr>
        <p:spPr bwMode="auto">
          <a:xfrm>
            <a:off x="685800" y="26035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endParaRPr lang="pt-BR" sz="3600">
              <a:solidFill>
                <a:schemeClr val="tx2"/>
              </a:solidFill>
            </a:endParaRPr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title"/>
          </p:nvPr>
        </p:nvSpPr>
        <p:spPr>
          <a:xfrm>
            <a:off x="256083" y="79911"/>
            <a:ext cx="7798930" cy="1323439"/>
          </a:xfrm>
          <a:noFill/>
        </p:spPr>
        <p:txBody>
          <a:bodyPr vert="horz" wrap="none" lIns="91440" tIns="45720" rIns="91440" bIns="45720" rtlCol="0" anchor="ctr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defTabSz="914400"/>
            <a:r>
              <a:rPr lang="pt-BR" sz="4000">
                <a:solidFill>
                  <a:srgbClr val="00B050"/>
                </a:solidFill>
                <a:latin typeface="Arial" charset="0"/>
                <a:ea typeface="+mn-ea"/>
                <a:cs typeface="+mn-cs"/>
              </a:rPr>
              <a:t>CRM no contexto dos Processos </a:t>
            </a:r>
            <a:br>
              <a:rPr lang="pt-BR" sz="4000">
                <a:solidFill>
                  <a:srgbClr val="00B050"/>
                </a:solidFill>
                <a:latin typeface="Arial" charset="0"/>
                <a:ea typeface="+mn-ea"/>
                <a:cs typeface="+mn-cs"/>
              </a:rPr>
            </a:br>
            <a:r>
              <a:rPr lang="pt-BR" sz="4000">
                <a:solidFill>
                  <a:srgbClr val="00B050"/>
                </a:solidFill>
                <a:latin typeface="Arial" charset="0"/>
                <a:ea typeface="+mn-ea"/>
                <a:cs typeface="+mn-cs"/>
              </a:rPr>
              <a:t>Gerenciais da Função </a:t>
            </a:r>
            <a:r>
              <a:rPr lang="pt-BR" sz="4000">
                <a:solidFill>
                  <a:srgbClr val="C00000"/>
                </a:solidFill>
                <a:latin typeface="Arial" charset="0"/>
                <a:ea typeface="+mn-ea"/>
                <a:cs typeface="+mn-cs"/>
              </a:rPr>
              <a:t>Marketing</a:t>
            </a:r>
          </a:p>
        </p:txBody>
      </p:sp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16463" y="2565399"/>
            <a:ext cx="3657600" cy="2438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9" name="WordArt 7"/>
          <p:cNvSpPr>
            <a:spLocks noChangeArrowheads="1" noChangeShapeType="1" noTextEdit="1"/>
          </p:cNvSpPr>
          <p:nvPr/>
        </p:nvSpPr>
        <p:spPr bwMode="auto">
          <a:xfrm>
            <a:off x="5940427" y="3429000"/>
            <a:ext cx="1133475" cy="6477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pt-BR" sz="3600" kern="1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chemeClr val="bg1"/>
                    </a:gs>
                    <a:gs pos="100000">
                      <a:srgbClr val="767676"/>
                    </a:gs>
                  </a:gsLst>
                  <a:lin ang="5400000" scaled="1"/>
                </a:gradFill>
                <a:latin typeface="Arial Black"/>
              </a:rPr>
              <a:t>CRM</a:t>
            </a:r>
          </a:p>
        </p:txBody>
      </p:sp>
      <p:pic>
        <p:nvPicPr>
          <p:cNvPr id="8" name="Picture 18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939859" y="121505"/>
            <a:ext cx="997107" cy="272893"/>
          </a:xfrm>
          <a:prstGeom prst="rect">
            <a:avLst/>
          </a:prstGeom>
        </p:spPr>
      </p:pic>
      <p:sp>
        <p:nvSpPr>
          <p:cNvPr id="9" name="Rectangle 3"/>
          <p:cNvSpPr/>
          <p:nvPr/>
        </p:nvSpPr>
        <p:spPr>
          <a:xfrm>
            <a:off x="8365985" y="6141018"/>
            <a:ext cx="789666" cy="410185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17"/>
          <p:cNvSpPr txBox="1"/>
          <p:nvPr/>
        </p:nvSpPr>
        <p:spPr>
          <a:xfrm>
            <a:off x="8426945" y="6216482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chemeClr val="bg1"/>
                </a:solidFill>
                <a:latin typeface="Gotham-Bold"/>
                <a:cs typeface="Gotham-Bold"/>
              </a:rPr>
              <a:t>8</a:t>
            </a:r>
          </a:p>
        </p:txBody>
      </p:sp>
      <p:sp>
        <p:nvSpPr>
          <p:cNvPr id="13" name="Rectangle 22">
            <a:extLst>
              <a:ext uri="{FF2B5EF4-FFF2-40B4-BE49-F238E27FC236}">
                <a16:creationId xmlns:a16="http://schemas.microsoft.com/office/drawing/2014/main" id="{379D200F-5870-E1A1-6BF6-6CD4AAF1FF1B}"/>
              </a:ext>
            </a:extLst>
          </p:cNvPr>
          <p:cNvSpPr/>
          <p:nvPr/>
        </p:nvSpPr>
        <p:spPr>
          <a:xfrm flipH="1">
            <a:off x="210363" y="132080"/>
            <a:ext cx="45719" cy="1148080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955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558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11" name="Rectangle 3"/>
          <p:cNvSpPr>
            <a:spLocks noChangeArrowheads="1"/>
          </p:cNvSpPr>
          <p:nvPr/>
        </p:nvSpPr>
        <p:spPr bwMode="auto">
          <a:xfrm>
            <a:off x="971551" y="4403573"/>
            <a:ext cx="4176713" cy="431800"/>
          </a:xfrm>
          <a:prstGeom prst="rect">
            <a:avLst/>
          </a:prstGeom>
          <a:solidFill>
            <a:srgbClr val="FFFF00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196610" name="Rectangle 2"/>
          <p:cNvSpPr>
            <a:spLocks noChangeArrowheads="1"/>
          </p:cNvSpPr>
          <p:nvPr/>
        </p:nvSpPr>
        <p:spPr bwMode="auto">
          <a:xfrm>
            <a:off x="971550" y="2781301"/>
            <a:ext cx="3168650" cy="431800"/>
          </a:xfrm>
          <a:prstGeom prst="rect">
            <a:avLst/>
          </a:prstGeom>
          <a:solidFill>
            <a:srgbClr val="FFFF00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4100" name="Text Box 4"/>
          <p:cNvSpPr txBox="1">
            <a:spLocks noChangeArrowheads="1"/>
          </p:cNvSpPr>
          <p:nvPr/>
        </p:nvSpPr>
        <p:spPr bwMode="auto">
          <a:xfrm>
            <a:off x="468313" y="2349500"/>
            <a:ext cx="5040312" cy="24468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457200" indent="-457200">
              <a:spcBef>
                <a:spcPct val="50000"/>
              </a:spcBef>
              <a:buFont typeface="Wingdings" pitchFamily="2" charset="2"/>
              <a:buChar char="Ø"/>
            </a:pPr>
            <a:r>
              <a:rPr lang="pt-BR" b="1"/>
              <a:t>Planejamento de Vendas</a:t>
            </a:r>
          </a:p>
          <a:p>
            <a:pPr marL="457200" indent="-457200">
              <a:spcBef>
                <a:spcPct val="50000"/>
              </a:spcBef>
              <a:buFont typeface="Wingdings" pitchFamily="2" charset="2"/>
              <a:buChar char="Ø"/>
            </a:pPr>
            <a:r>
              <a:rPr lang="pt-BR" b="1"/>
              <a:t>Administração de Cliente</a:t>
            </a:r>
          </a:p>
          <a:p>
            <a:pPr marL="457200" indent="-457200">
              <a:spcBef>
                <a:spcPct val="50000"/>
              </a:spcBef>
              <a:buFont typeface="Wingdings" pitchFamily="2" charset="2"/>
              <a:buChar char="Ø"/>
            </a:pPr>
            <a:r>
              <a:rPr lang="pt-BR" b="1"/>
              <a:t>Demonstração de Produto</a:t>
            </a:r>
          </a:p>
          <a:p>
            <a:pPr marL="457200" indent="-457200">
              <a:spcBef>
                <a:spcPct val="50000"/>
              </a:spcBef>
              <a:buFont typeface="Wingdings" pitchFamily="2" charset="2"/>
              <a:buChar char="Ø"/>
            </a:pPr>
            <a:r>
              <a:rPr lang="pt-BR" b="1"/>
              <a:t>Tomada de Pedidos</a:t>
            </a:r>
          </a:p>
          <a:p>
            <a:pPr marL="457200" indent="-457200">
              <a:spcBef>
                <a:spcPct val="50000"/>
              </a:spcBef>
              <a:buFont typeface="Wingdings" pitchFamily="2" charset="2"/>
              <a:buChar char="Ø"/>
            </a:pPr>
            <a:r>
              <a:rPr lang="pt-BR" b="1"/>
              <a:t>Promoções de Vendas</a:t>
            </a:r>
          </a:p>
          <a:p>
            <a:pPr marL="457200" indent="-457200">
              <a:spcBef>
                <a:spcPct val="50000"/>
              </a:spcBef>
              <a:buFont typeface="Wingdings" pitchFamily="2" charset="2"/>
              <a:buChar char="Ø"/>
            </a:pPr>
            <a:r>
              <a:rPr lang="pt-BR" b="1"/>
              <a:t>Acompanhamento de Vendas (Pós vendas)</a:t>
            </a:r>
          </a:p>
        </p:txBody>
      </p:sp>
      <p:sp>
        <p:nvSpPr>
          <p:cNvPr id="4101" name="Rectangle 5"/>
          <p:cNvSpPr>
            <a:spLocks noChangeArrowheads="1"/>
          </p:cNvSpPr>
          <p:nvPr/>
        </p:nvSpPr>
        <p:spPr bwMode="auto">
          <a:xfrm>
            <a:off x="179388" y="260350"/>
            <a:ext cx="896461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endParaRPr lang="pt-BR" sz="3600">
              <a:solidFill>
                <a:schemeClr val="tx2"/>
              </a:solidFill>
            </a:endParaRP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title"/>
          </p:nvPr>
        </p:nvSpPr>
        <p:spPr>
          <a:xfrm>
            <a:off x="287057" y="149982"/>
            <a:ext cx="7798930" cy="1323439"/>
          </a:xfrm>
          <a:noFill/>
        </p:spPr>
        <p:txBody>
          <a:bodyPr vert="horz" wrap="none" lIns="91440" tIns="45720" rIns="91440" bIns="45720" rtlCol="0" anchor="ctr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l" defTabSz="914400"/>
            <a:r>
              <a:rPr lang="pt-BR" sz="4000">
                <a:solidFill>
                  <a:srgbClr val="00B050"/>
                </a:solidFill>
                <a:latin typeface="Arial" charset="0"/>
                <a:ea typeface="+mn-ea"/>
                <a:cs typeface="+mn-cs"/>
              </a:rPr>
              <a:t>CRM no contexto dos Processos </a:t>
            </a:r>
            <a:br>
              <a:rPr lang="pt-BR" sz="4000">
                <a:solidFill>
                  <a:srgbClr val="00B050"/>
                </a:solidFill>
                <a:latin typeface="Arial" charset="0"/>
                <a:ea typeface="+mn-ea"/>
                <a:cs typeface="+mn-cs"/>
              </a:rPr>
            </a:br>
            <a:r>
              <a:rPr lang="pt-BR" sz="4000">
                <a:solidFill>
                  <a:srgbClr val="00B050"/>
                </a:solidFill>
                <a:latin typeface="Arial" charset="0"/>
                <a:ea typeface="+mn-ea"/>
                <a:cs typeface="+mn-cs"/>
              </a:rPr>
              <a:t>Gerenciais da Função </a:t>
            </a:r>
            <a:r>
              <a:rPr lang="pt-BR" sz="4000">
                <a:solidFill>
                  <a:srgbClr val="C00000"/>
                </a:solidFill>
                <a:latin typeface="Arial" charset="0"/>
                <a:ea typeface="+mn-ea"/>
                <a:cs typeface="+mn-cs"/>
              </a:rPr>
              <a:t>Vendas</a:t>
            </a:r>
          </a:p>
        </p:txBody>
      </p:sp>
      <p:pic>
        <p:nvPicPr>
          <p:cNvPr id="9" name="Picture 18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022989" y="121505"/>
            <a:ext cx="997107" cy="272893"/>
          </a:xfrm>
          <a:prstGeom prst="rect">
            <a:avLst/>
          </a:prstGeom>
        </p:spPr>
      </p:pic>
      <p:sp>
        <p:nvSpPr>
          <p:cNvPr id="10" name="Rectangle 3"/>
          <p:cNvSpPr/>
          <p:nvPr/>
        </p:nvSpPr>
        <p:spPr>
          <a:xfrm>
            <a:off x="8365985" y="6141018"/>
            <a:ext cx="789666" cy="410185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7"/>
          <p:cNvSpPr txBox="1"/>
          <p:nvPr/>
        </p:nvSpPr>
        <p:spPr>
          <a:xfrm>
            <a:off x="8426945" y="6216482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chemeClr val="bg1"/>
                </a:solidFill>
                <a:latin typeface="Gotham-Bold"/>
                <a:cs typeface="Gotham-Bold"/>
              </a:rPr>
              <a:t>9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522667" y="1583298"/>
            <a:ext cx="2628998" cy="50443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Rectangle 22">
            <a:extLst>
              <a:ext uri="{FF2B5EF4-FFF2-40B4-BE49-F238E27FC236}">
                <a16:creationId xmlns:a16="http://schemas.microsoft.com/office/drawing/2014/main" id="{828FA958-9D83-EC94-055A-6E074419DC1B}"/>
              </a:ext>
            </a:extLst>
          </p:cNvPr>
          <p:cNvSpPr/>
          <p:nvPr/>
        </p:nvSpPr>
        <p:spPr>
          <a:xfrm flipH="1">
            <a:off x="210363" y="132080"/>
            <a:ext cx="45719" cy="1148080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966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966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" dur="2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6611" grpId="0" animBg="1"/>
      <p:bldP spid="196610" grpId="0" animBg="1"/>
    </p:bldLst>
  </p:timing>
</p:sld>
</file>

<file path=ppt/theme/theme1.xml><?xml version="1.0" encoding="utf-8"?>
<a:theme xmlns:a="http://schemas.openxmlformats.org/drawingml/2006/main" name="Default Theme">
  <a:themeElements>
    <a:clrScheme name="Opulento">
      <a:dk1>
        <a:sysClr val="windowText" lastClr="000000"/>
      </a:dk1>
      <a:lt1>
        <a:sysClr val="window" lastClr="FFFFFF"/>
      </a:lt1>
      <a:dk2>
        <a:srgbClr val="B13F9A"/>
      </a:dk2>
      <a:lt2>
        <a:srgbClr val="F4E7ED"/>
      </a:lt2>
      <a:accent1>
        <a:srgbClr val="B83D68"/>
      </a:accent1>
      <a:accent2>
        <a:srgbClr val="AC66BB"/>
      </a:accent2>
      <a:accent3>
        <a:srgbClr val="DE6C36"/>
      </a:accent3>
      <a:accent4>
        <a:srgbClr val="F9B639"/>
      </a:accent4>
      <a:accent5>
        <a:srgbClr val="CF6DA4"/>
      </a:accent5>
      <a:accent6>
        <a:srgbClr val="FA8D3D"/>
      </a:accent6>
      <a:hlink>
        <a:srgbClr val="FFDE66"/>
      </a:hlink>
      <a:folHlink>
        <a:srgbClr val="D490C5"/>
      </a:folHlink>
    </a:clrScheme>
    <a:fontScheme name="Escritório Clássico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Personalizar design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Personalizar design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A647E37EC11C8246B76D75C67DE7970E" ma:contentTypeVersion="13" ma:contentTypeDescription="Crie um novo documento." ma:contentTypeScope="" ma:versionID="b3352f6cf36f50cf0fbabdd7993fe169">
  <xsd:schema xmlns:xsd="http://www.w3.org/2001/XMLSchema" xmlns:xs="http://www.w3.org/2001/XMLSchema" xmlns:p="http://schemas.microsoft.com/office/2006/metadata/properties" xmlns:ns2="a6194295-1792-4b63-878c-b29c2ff82726" xmlns:ns3="49c50ba2-eaf4-4058-b769-73a32109933c" targetNamespace="http://schemas.microsoft.com/office/2006/metadata/properties" ma:root="true" ma:fieldsID="1d4f56797c83b7dc38274d5867a7ca22" ns2:_="" ns3:_="">
    <xsd:import namespace="a6194295-1792-4b63-878c-b29c2ff82726"/>
    <xsd:import namespace="49c50ba2-eaf4-4058-b769-73a32109933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LengthInSecond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6194295-1792-4b63-878c-b29c2ff8272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LengthInSeconds" ma:index="12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19" nillable="true" ma:taxonomy="true" ma:internalName="lcf76f155ced4ddcb4097134ff3c332f" ma:taxonomyFieldName="MediaServiceImageTags" ma:displayName="Marcações de imagem" ma:readOnly="false" ma:fieldId="{5cf76f15-5ced-4ddc-b409-7134ff3c332f}" ma:taxonomyMulti="true" ma:sspId="e2398b20-2c76-408b-9565-673d41e5947a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9c50ba2-eaf4-4058-b769-73a32109933c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  <xsd:element name="TaxCatchAll" ma:index="20" nillable="true" ma:displayName="Taxonomy Catch All Column" ma:hidden="true" ma:list="{f884a67c-109f-47a2-8731-b697e3992bd9}" ma:internalName="TaxCatchAll" ma:showField="CatchAllData" ma:web="49c50ba2-eaf4-4058-b769-73a32109933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a6194295-1792-4b63-878c-b29c2ff82726">
      <Terms xmlns="http://schemas.microsoft.com/office/infopath/2007/PartnerControls"/>
    </lcf76f155ced4ddcb4097134ff3c332f>
    <TaxCatchAll xmlns="49c50ba2-eaf4-4058-b769-73a32109933c" xsi:nil="true"/>
  </documentManagement>
</p:properties>
</file>

<file path=customXml/itemProps1.xml><?xml version="1.0" encoding="utf-8"?>
<ds:datastoreItem xmlns:ds="http://schemas.openxmlformats.org/officeDocument/2006/customXml" ds:itemID="{2C077D0D-4D92-4653-B41A-5CE5F0BF8CE9}">
  <ds:schemaRefs>
    <ds:schemaRef ds:uri="49c50ba2-eaf4-4058-b769-73a32109933c"/>
    <ds:schemaRef ds:uri="a6194295-1792-4b63-878c-b29c2ff82726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1CBE6483-C935-46F9-B317-480162F2468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70FC094-551D-4D28-BC27-B27D038A7F48}">
  <ds:schemaRefs>
    <ds:schemaRef ds:uri="49c50ba2-eaf4-4058-b769-73a32109933c"/>
    <ds:schemaRef ds:uri="a6194295-1792-4b63-878c-b29c2ff82726"/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Default Theme.thmx</Template>
  <Application>Microsoft Office PowerPoint</Application>
  <PresentationFormat>On-screen Show (4:3)</PresentationFormat>
  <Slides>23</Slides>
  <Notes>10</Notes>
  <HiddenSlides>0</HiddenSlides>
  <ScaleCrop>false</ScaleCrop>
  <HeadingPairs>
    <vt:vector size="4" baseType="variant">
      <vt:variant>
        <vt:lpstr>Theme</vt:lpstr>
      </vt:variant>
      <vt:variant>
        <vt:i4>4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Default Theme</vt:lpstr>
      <vt:lpstr>1_Personalizar design</vt:lpstr>
      <vt:lpstr>2_Personalizar design</vt:lpstr>
      <vt:lpstr>Office Theme</vt:lpstr>
      <vt:lpstr>PowerPoint Presentation</vt:lpstr>
      <vt:lpstr>PowerPoint Presentation</vt:lpstr>
      <vt:lpstr>PowerPoint Presentation</vt:lpstr>
      <vt:lpstr>Complicando um pouco a definição:  CRM é...</vt:lpstr>
      <vt:lpstr>Afinal, O que é CRM?</vt:lpstr>
      <vt:lpstr>Complicando um pouco a definição: CRM é...</vt:lpstr>
      <vt:lpstr>Complicando um pouco a definição: CRM é...</vt:lpstr>
      <vt:lpstr>CRM no contexto dos Processos  Gerenciais da Função Marketing</vt:lpstr>
      <vt:lpstr>CRM no contexto dos Processos  Gerenciais da Função Vendas</vt:lpstr>
      <vt:lpstr>CRM – Teste de Percepção</vt:lpstr>
      <vt:lpstr>CRM – Links - Produtos</vt:lpstr>
      <vt:lpstr>Arquitetura do CRM</vt:lpstr>
      <vt:lpstr>Adquirindo novos clientes...</vt:lpstr>
      <vt:lpstr>Aprimorando relacionamentos  existentes...</vt:lpstr>
      <vt:lpstr>Cross-selling e Up-selling?  O que é isso?</vt:lpstr>
      <vt:lpstr>Processos de CRM</vt:lpstr>
      <vt:lpstr>Processos de CRM</vt:lpstr>
      <vt:lpstr>Qual é a diferença entre  personalização e customização?</vt:lpstr>
      <vt:lpstr>CRM – Atendimento ao cliente</vt:lpstr>
      <vt:lpstr>Preservando relacionamento  com o cliente...</vt:lpstr>
      <vt:lpstr>CRM Gratuito</vt:lpstr>
      <vt:lpstr>PowerPoint Presentation</vt:lpstr>
      <vt:lpstr>PowerPoint Presentation</vt:lpstr>
    </vt:vector>
  </TitlesOfParts>
  <Company>FIAP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Juliana Reyes</dc:creator>
  <cp:revision>1</cp:revision>
  <dcterms:created xsi:type="dcterms:W3CDTF">2015-01-30T10:46:50Z</dcterms:created>
  <dcterms:modified xsi:type="dcterms:W3CDTF">2022-11-03T17:15:33Z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0x010100A647E37EC11C8246B76D75C67DE7970E</vt:lpwstr>
  </property>
  <property fmtid="{D5CDD505-2E9C-101B-9397-08002B2CF9AE}" pid="3" name="MediaServiceImageTags">
    <vt:lpwstr/>
  </property>
</Properties>
</file>